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7.xml" ContentType="application/vnd.openxmlformats-officedocument.presentationml.notesSlide+xml"/>
  <Override PartName="/ppt/charts/chart7.xml" ContentType="application/vnd.openxmlformats-officedocument.drawingml.chart+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2" r:id="rId1"/>
    <p:sldMasterId id="2147483878" r:id="rId2"/>
  </p:sldMasterIdLst>
  <p:notesMasterIdLst>
    <p:notesMasterId r:id="rId54"/>
  </p:notesMasterIdLst>
  <p:handoutMasterIdLst>
    <p:handoutMasterId r:id="rId55"/>
  </p:handoutMasterIdLst>
  <p:sldIdLst>
    <p:sldId id="434" r:id="rId3"/>
    <p:sldId id="435" r:id="rId4"/>
    <p:sldId id="454" r:id="rId5"/>
    <p:sldId id="455" r:id="rId6"/>
    <p:sldId id="456" r:id="rId7"/>
    <p:sldId id="457" r:id="rId8"/>
    <p:sldId id="458" r:id="rId9"/>
    <p:sldId id="438" r:id="rId10"/>
    <p:sldId id="439" r:id="rId11"/>
    <p:sldId id="404" r:id="rId12"/>
    <p:sldId id="288" r:id="rId13"/>
    <p:sldId id="274" r:id="rId14"/>
    <p:sldId id="468" r:id="rId15"/>
    <p:sldId id="382" r:id="rId16"/>
    <p:sldId id="316" r:id="rId17"/>
    <p:sldId id="444" r:id="rId18"/>
    <p:sldId id="522" r:id="rId19"/>
    <p:sldId id="481" r:id="rId20"/>
    <p:sldId id="533" r:id="rId21"/>
    <p:sldId id="471" r:id="rId22"/>
    <p:sldId id="525" r:id="rId23"/>
    <p:sldId id="526" r:id="rId24"/>
    <p:sldId id="534" r:id="rId25"/>
    <p:sldId id="490" r:id="rId26"/>
    <p:sldId id="493" r:id="rId27"/>
    <p:sldId id="487" r:id="rId28"/>
    <p:sldId id="445" r:id="rId29"/>
    <p:sldId id="469" r:id="rId30"/>
    <p:sldId id="450" r:id="rId31"/>
    <p:sldId id="446" r:id="rId32"/>
    <p:sldId id="426" r:id="rId33"/>
    <p:sldId id="447" r:id="rId34"/>
    <p:sldId id="535" r:id="rId35"/>
    <p:sldId id="398" r:id="rId36"/>
    <p:sldId id="453" r:id="rId37"/>
    <p:sldId id="256" r:id="rId38"/>
    <p:sldId id="536" r:id="rId39"/>
    <p:sldId id="385" r:id="rId40"/>
    <p:sldId id="391" r:id="rId41"/>
    <p:sldId id="390" r:id="rId42"/>
    <p:sldId id="397" r:id="rId43"/>
    <p:sldId id="393" r:id="rId44"/>
    <p:sldId id="395" r:id="rId45"/>
    <p:sldId id="394" r:id="rId46"/>
    <p:sldId id="396" r:id="rId47"/>
    <p:sldId id="400" r:id="rId48"/>
    <p:sldId id="537" r:id="rId49"/>
    <p:sldId id="399" r:id="rId50"/>
    <p:sldId id="401" r:id="rId51"/>
    <p:sldId id="402" r:id="rId52"/>
    <p:sldId id="403" r:id="rId53"/>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Barriers to Solar" id="{11301499-E71C-45D2-BEB7-EC46C899D44E}">
          <p14:sldIdLst>
            <p14:sldId id="434"/>
            <p14:sldId id="435"/>
            <p14:sldId id="454"/>
            <p14:sldId id="455"/>
            <p14:sldId id="456"/>
            <p14:sldId id="457"/>
            <p14:sldId id="458"/>
            <p14:sldId id="438"/>
            <p14:sldId id="439"/>
            <p14:sldId id="404"/>
            <p14:sldId id="288"/>
            <p14:sldId id="274"/>
            <p14:sldId id="468"/>
            <p14:sldId id="382"/>
            <p14:sldId id="316"/>
            <p14:sldId id="444"/>
            <p14:sldId id="522"/>
            <p14:sldId id="481"/>
            <p14:sldId id="533"/>
            <p14:sldId id="471"/>
            <p14:sldId id="525"/>
            <p14:sldId id="526"/>
            <p14:sldId id="534"/>
            <p14:sldId id="490"/>
            <p14:sldId id="493"/>
            <p14:sldId id="487"/>
            <p14:sldId id="445"/>
            <p14:sldId id="469"/>
            <p14:sldId id="450"/>
            <p14:sldId id="446"/>
            <p14:sldId id="426"/>
            <p14:sldId id="447"/>
            <p14:sldId id="535"/>
            <p14:sldId id="398"/>
            <p14:sldId id="453"/>
            <p14:sldId id="256"/>
            <p14:sldId id="536"/>
            <p14:sldId id="385"/>
            <p14:sldId id="391"/>
            <p14:sldId id="390"/>
            <p14:sldId id="397"/>
            <p14:sldId id="393"/>
            <p14:sldId id="395"/>
            <p14:sldId id="394"/>
            <p14:sldId id="396"/>
            <p14:sldId id="400"/>
            <p14:sldId id="537"/>
            <p14:sldId id="399"/>
            <p14:sldId id="401"/>
            <p14:sldId id="402"/>
            <p14:sldId id="40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th Makra" initials="EM" lastIdx="4" clrIdx="0">
    <p:extLst>
      <p:ext uri="{19B8F6BF-5375-455C-9EA6-DF929625EA0E}">
        <p15:presenceInfo xmlns:p15="http://schemas.microsoft.com/office/powerpoint/2012/main" userId="S-1-5-21-1368727521-250510732-513204800-11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01"/>
    <a:srgbClr val="FFA401"/>
    <a:srgbClr val="FFA300"/>
    <a:srgbClr val="F7F7F7"/>
    <a:srgbClr val="FFB42F"/>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062" autoAdjust="0"/>
    <p:restoredTop sz="79735" autoAdjust="0"/>
  </p:normalViewPr>
  <p:slideViewPr>
    <p:cSldViewPr snapToGrid="0">
      <p:cViewPr varScale="1">
        <p:scale>
          <a:sx n="54" d="100"/>
          <a:sy n="54" d="100"/>
        </p:scale>
        <p:origin x="1122" y="72"/>
      </p:cViewPr>
      <p:guideLst>
        <p:guide orient="horz" pos="2160"/>
        <p:guide pos="2880"/>
      </p:guideLst>
    </p:cSldViewPr>
  </p:slideViewPr>
  <p:outlineViewPr>
    <p:cViewPr>
      <p:scale>
        <a:sx n="33" d="100"/>
        <a:sy n="33" d="100"/>
      </p:scale>
      <p:origin x="0" y="-537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4" d="100"/>
          <a:sy n="64" d="100"/>
        </p:scale>
        <p:origin x="1656"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EIMAC01:Box%20Sync:Projects%20-%20Active:US%20DOE%20-%20Solar%20America%20Technical%20Outreach%20(0054.3):Data%20&amp;%20Analysis:Benefits%20and%20Barriers%20Poll:Barriers%20Comprehensive%20Breakdown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barChart>
        <c:barDir val="bar"/>
        <c:grouping val="clustered"/>
        <c:varyColors val="0"/>
        <c:ser>
          <c:idx val="0"/>
          <c:order val="0"/>
          <c:spPr>
            <a:solidFill>
              <a:srgbClr val="FFA300"/>
            </a:solidFill>
            <a:ln>
              <a:noFill/>
            </a:ln>
          </c:spPr>
          <c:invertIfNegative val="0"/>
          <c:cat>
            <c:strRef>
              <c:f>Organized!$A$1:$A$9</c:f>
              <c:strCache>
                <c:ptCount val="9"/>
                <c:pt idx="0">
                  <c:v>High upfront cost</c:v>
                </c:pt>
                <c:pt idx="1">
                  <c:v>Lack of education</c:v>
                </c:pt>
                <c:pt idx="2">
                  <c:v>Lack of policy support</c:v>
                </c:pt>
                <c:pt idx="3">
                  <c:v>Lack of utility support</c:v>
                </c:pt>
                <c:pt idx="4">
                  <c:v>Other</c:v>
                </c:pt>
                <c:pt idx="5">
                  <c:v>Historic Preservation</c:v>
                </c:pt>
                <c:pt idx="6">
                  <c:v>Lack of HOA support</c:v>
                </c:pt>
                <c:pt idx="7">
                  <c:v>Reliability concerns</c:v>
                </c:pt>
                <c:pt idx="8">
                  <c:v>Environmental Impact</c:v>
                </c:pt>
              </c:strCache>
            </c:strRef>
          </c:cat>
          <c:val>
            <c:numRef>
              <c:f>Organized!$B$1:$B$9</c:f>
              <c:numCache>
                <c:formatCode>General</c:formatCode>
                <c:ptCount val="9"/>
                <c:pt idx="0">
                  <c:v>316</c:v>
                </c:pt>
                <c:pt idx="1">
                  <c:v>166</c:v>
                </c:pt>
                <c:pt idx="2">
                  <c:v>163</c:v>
                </c:pt>
                <c:pt idx="3">
                  <c:v>28</c:v>
                </c:pt>
                <c:pt idx="4">
                  <c:v>26</c:v>
                </c:pt>
                <c:pt idx="5">
                  <c:v>24</c:v>
                </c:pt>
                <c:pt idx="6">
                  <c:v>18</c:v>
                </c:pt>
                <c:pt idx="7">
                  <c:v>13</c:v>
                </c:pt>
                <c:pt idx="8">
                  <c:v>6</c:v>
                </c:pt>
              </c:numCache>
            </c:numRef>
          </c:val>
          <c:extLst>
            <c:ext xmlns:c16="http://schemas.microsoft.com/office/drawing/2014/chart" uri="{C3380CC4-5D6E-409C-BE32-E72D297353CC}">
              <c16:uniqueId val="{00000000-7A9C-4513-A075-A9891897F7C2}"/>
            </c:ext>
          </c:extLst>
        </c:ser>
        <c:dLbls>
          <c:showLegendKey val="0"/>
          <c:showVal val="0"/>
          <c:showCatName val="0"/>
          <c:showSerName val="0"/>
          <c:showPercent val="0"/>
          <c:showBubbleSize val="0"/>
        </c:dLbls>
        <c:gapWidth val="85"/>
        <c:axId val="144448384"/>
        <c:axId val="5964640"/>
      </c:barChart>
      <c:catAx>
        <c:axId val="144448384"/>
        <c:scaling>
          <c:orientation val="minMax"/>
        </c:scaling>
        <c:delete val="0"/>
        <c:axPos val="l"/>
        <c:numFmt formatCode="General" sourceLinked="0"/>
        <c:majorTickMark val="out"/>
        <c:minorTickMark val="none"/>
        <c:tickLblPos val="nextTo"/>
        <c:txPr>
          <a:bodyPr/>
          <a:lstStyle/>
          <a:p>
            <a:pPr>
              <a:defRPr sz="1600">
                <a:latin typeface="Gill Sans MT"/>
                <a:cs typeface="Gill Sans MT"/>
              </a:defRPr>
            </a:pPr>
            <a:endParaRPr lang="en-US"/>
          </a:p>
        </c:txPr>
        <c:crossAx val="5964640"/>
        <c:crosses val="autoZero"/>
        <c:auto val="1"/>
        <c:lblAlgn val="ctr"/>
        <c:lblOffset val="100"/>
        <c:noMultiLvlLbl val="0"/>
      </c:catAx>
      <c:valAx>
        <c:axId val="5964640"/>
        <c:scaling>
          <c:orientation val="minMax"/>
        </c:scaling>
        <c:delete val="0"/>
        <c:axPos val="b"/>
        <c:majorGridlines/>
        <c:title>
          <c:tx>
            <c:rich>
              <a:bodyPr/>
              <a:lstStyle/>
              <a:p>
                <a:pPr>
                  <a:defRPr/>
                </a:pPr>
                <a:r>
                  <a:rPr lang="en-US" dirty="0"/>
                  <a:t>Number</a:t>
                </a:r>
                <a:r>
                  <a:rPr lang="en-US" baseline="0" dirty="0"/>
                  <a:t> of survey respondents</a:t>
                </a:r>
                <a:endParaRPr lang="en-US" dirty="0"/>
              </a:p>
            </c:rich>
          </c:tx>
          <c:overlay val="0"/>
        </c:title>
        <c:numFmt formatCode="General" sourceLinked="1"/>
        <c:majorTickMark val="out"/>
        <c:minorTickMark val="none"/>
        <c:tickLblPos val="nextTo"/>
        <c:txPr>
          <a:bodyPr/>
          <a:lstStyle/>
          <a:p>
            <a:pPr>
              <a:defRPr sz="1600">
                <a:latin typeface="Gill Sans MT"/>
                <a:cs typeface="Gill Sans MT"/>
              </a:defRPr>
            </a:pPr>
            <a:endParaRPr lang="en-US"/>
          </a:p>
        </c:txPr>
        <c:crossAx val="144448384"/>
        <c:crosses val="autoZero"/>
        <c:crossBetween val="between"/>
      </c:valAx>
      <c:spPr>
        <a:solidFill>
          <a:schemeClr val="bg1">
            <a:lumMod val="95000"/>
          </a:schemeClr>
        </a:solidFill>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000" b="1" dirty="0">
                <a:solidFill>
                  <a:schemeClr val="tx1"/>
                </a:solidFill>
              </a:rPr>
              <a:t>US Average Installed Cost for Residential PV</a:t>
            </a:r>
          </a:p>
        </c:rich>
      </c:tx>
      <c:layout>
        <c:manualLayout>
          <c:xMode val="edge"/>
          <c:yMode val="edge"/>
          <c:x val="0.1618960191128723"/>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5126704294706507E-2"/>
          <c:y val="0.136801332525742"/>
          <c:w val="0.89717418066104604"/>
          <c:h val="0.65228346456692898"/>
        </c:manualLayout>
      </c:layout>
      <c:lineChart>
        <c:grouping val="standard"/>
        <c:varyColors val="0"/>
        <c:ser>
          <c:idx val="0"/>
          <c:order val="0"/>
          <c:tx>
            <c:strRef>
              <c:f>Sheet1!$A$1</c:f>
              <c:strCache>
                <c:ptCount val="1"/>
                <c:pt idx="0">
                  <c:v>Year</c:v>
                </c:pt>
              </c:strCache>
            </c:strRef>
          </c:tx>
          <c:spPr>
            <a:ln w="34925" cap="rnd">
              <a:solidFill>
                <a:srgbClr val="FFA300"/>
              </a:solidFill>
              <a:round/>
            </a:ln>
            <a:effectLst/>
          </c:spPr>
          <c:marker>
            <c:symbol val="diamond"/>
            <c:size val="5"/>
            <c:spPr>
              <a:noFill/>
              <a:ln w="38100">
                <a:solidFill>
                  <a:srgbClr val="FFA300"/>
                </a:solidFill>
              </a:ln>
              <a:effectLst/>
            </c:spPr>
          </c:marker>
          <c:cat>
            <c:strRef>
              <c:f>Sheet1!$A$2:$A$19</c:f>
              <c:strCache>
                <c:ptCount val="18"/>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 (H1)</c:v>
                </c:pt>
              </c:strCache>
            </c:strRef>
          </c:cat>
          <c:val>
            <c:numRef>
              <c:f>Sheet1!$B$2:$B$19</c:f>
              <c:numCache>
                <c:formatCode>_("$"* #,##0_);_("$"* \(#,##0\);_("$"* "-"??_);_(@_)</c:formatCode>
                <c:ptCount val="18"/>
                <c:pt idx="0">
                  <c:v>12.15</c:v>
                </c:pt>
                <c:pt idx="1">
                  <c:v>11.55</c:v>
                </c:pt>
                <c:pt idx="2">
                  <c:v>10.54</c:v>
                </c:pt>
                <c:pt idx="3">
                  <c:v>10.96</c:v>
                </c:pt>
                <c:pt idx="4">
                  <c:v>10.96</c:v>
                </c:pt>
                <c:pt idx="5">
                  <c:v>9.9499999999999993</c:v>
                </c:pt>
                <c:pt idx="6">
                  <c:v>9.27</c:v>
                </c:pt>
                <c:pt idx="7">
                  <c:v>9.01</c:v>
                </c:pt>
                <c:pt idx="8">
                  <c:v>9.01</c:v>
                </c:pt>
                <c:pt idx="9">
                  <c:v>9.2299999999999986</c:v>
                </c:pt>
                <c:pt idx="10">
                  <c:v>8.8000000000000007</c:v>
                </c:pt>
                <c:pt idx="11">
                  <c:v>8.34</c:v>
                </c:pt>
                <c:pt idx="12">
                  <c:v>7.1499999999999986</c:v>
                </c:pt>
                <c:pt idx="13">
                  <c:v>6.21</c:v>
                </c:pt>
                <c:pt idx="14">
                  <c:v>5.41</c:v>
                </c:pt>
                <c:pt idx="15">
                  <c:v>4.6399999999999997</c:v>
                </c:pt>
                <c:pt idx="16">
                  <c:v>4.2699999999999996</c:v>
                </c:pt>
                <c:pt idx="17">
                  <c:v>3.97</c:v>
                </c:pt>
              </c:numCache>
            </c:numRef>
          </c:val>
          <c:smooth val="0"/>
          <c:extLst>
            <c:ext xmlns:c16="http://schemas.microsoft.com/office/drawing/2014/chart" uri="{C3380CC4-5D6E-409C-BE32-E72D297353CC}">
              <c16:uniqueId val="{00000000-2F71-4017-BEB9-A29480555ED4}"/>
            </c:ext>
          </c:extLst>
        </c:ser>
        <c:dLbls>
          <c:showLegendKey val="0"/>
          <c:showVal val="0"/>
          <c:showCatName val="0"/>
          <c:showSerName val="0"/>
          <c:showPercent val="0"/>
          <c:showBubbleSize val="0"/>
        </c:dLbls>
        <c:marker val="1"/>
        <c:smooth val="0"/>
        <c:axId val="292000064"/>
        <c:axId val="292042592"/>
      </c:lineChart>
      <c:catAx>
        <c:axId val="292000064"/>
        <c:scaling>
          <c:orientation val="minMax"/>
        </c:scaling>
        <c:delete val="0"/>
        <c:axPos val="b"/>
        <c:majorGridlines>
          <c:spPr>
            <a:ln w="9525" cap="flat" cmpd="sng" algn="ctr">
              <a:solidFill>
                <a:schemeClr val="bg1"/>
              </a:solidFill>
              <a:round/>
            </a:ln>
            <a:effectLst/>
          </c:spPr>
        </c:majorGridlines>
        <c:numFmt formatCode="General" sourceLinked="1"/>
        <c:majorTickMark val="none"/>
        <c:minorTickMark val="none"/>
        <c:tickLblPos val="nextTo"/>
        <c:spPr>
          <a:noFill/>
          <a:ln w="9525" cap="flat" cmpd="sng" algn="ctr">
            <a:solidFill>
              <a:schemeClr val="tx2">
                <a:lumMod val="60000"/>
                <a:lumOff val="40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92042592"/>
        <c:crosses val="autoZero"/>
        <c:auto val="1"/>
        <c:lblAlgn val="ctr"/>
        <c:lblOffset val="100"/>
        <c:tickLblSkip val="17"/>
        <c:tickMarkSkip val="1"/>
        <c:noMultiLvlLbl val="0"/>
      </c:catAx>
      <c:valAx>
        <c:axId val="292042592"/>
        <c:scaling>
          <c:orientation val="minMax"/>
        </c:scaling>
        <c:delete val="0"/>
        <c:axPos val="l"/>
        <c:majorGridlines>
          <c:spPr>
            <a:ln w="9525" cap="flat" cmpd="sng" algn="ctr">
              <a:solidFill>
                <a:schemeClr val="tx2">
                  <a:lumMod val="60000"/>
                  <a:lumOff val="40000"/>
                </a:schemeClr>
              </a:solidFill>
              <a:round/>
            </a:ln>
            <a:effectLst/>
          </c:spPr>
        </c:majorGridlines>
        <c:numFmt formatCode="_(&quot;$&quot;* #,##0_);_(&quot;$&quot;* \(#,##0\);_(&quot;$&quot;* &quot;-&quot;??_);_(@_)" sourceLinked="1"/>
        <c:majorTickMark val="none"/>
        <c:minorTickMark val="none"/>
        <c:tickLblPos val="nextTo"/>
        <c:spPr>
          <a:noFill/>
          <a:ln w="9525" cap="flat" cmpd="sng" algn="ctr">
            <a:solidFill>
              <a:schemeClr val="tx2">
                <a:lumMod val="60000"/>
                <a:lumOff val="40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92000064"/>
        <c:crosses val="autoZero"/>
        <c:crossBetween val="between"/>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n-US" sz="2000" dirty="0"/>
              <a:t>Comparison of US and German Solar Costs </a:t>
            </a:r>
          </a:p>
        </c:rich>
      </c:tx>
      <c:layout>
        <c:manualLayout>
          <c:xMode val="edge"/>
          <c:yMode val="edge"/>
          <c:x val="0.196168088818064"/>
          <c:y val="1.94880773630636E-2"/>
        </c:manualLayout>
      </c:layout>
      <c:overlay val="0"/>
    </c:title>
    <c:autoTitleDeleted val="0"/>
    <c:plotArea>
      <c:layout>
        <c:manualLayout>
          <c:layoutTarget val="inner"/>
          <c:xMode val="edge"/>
          <c:yMode val="edge"/>
          <c:x val="0.14953719557390099"/>
          <c:y val="0.12842623801080399"/>
          <c:w val="0.56322039193111895"/>
          <c:h val="0.77407659888549696"/>
        </c:manualLayout>
      </c:layout>
      <c:barChart>
        <c:barDir val="col"/>
        <c:grouping val="stacked"/>
        <c:varyColors val="0"/>
        <c:ser>
          <c:idx val="0"/>
          <c:order val="0"/>
          <c:tx>
            <c:v>Total Installed Cost</c:v>
          </c:tx>
          <c:spPr>
            <a:solidFill>
              <a:schemeClr val="tx2"/>
            </a:solidFill>
            <a:ln>
              <a:noFill/>
            </a:ln>
          </c:spPr>
          <c:invertIfNegative val="0"/>
          <c:cat>
            <c:strRef>
              <c:f>Sheet1!$A$2:$A$3</c:f>
              <c:strCache>
                <c:ptCount val="2"/>
                <c:pt idx="0">
                  <c:v>US Solar Cost</c:v>
                </c:pt>
                <c:pt idx="1">
                  <c:v>German Solar Cost</c:v>
                </c:pt>
              </c:strCache>
            </c:strRef>
          </c:cat>
          <c:val>
            <c:numRef>
              <c:f>Sheet1!$B$2:$B$3</c:f>
              <c:numCache>
                <c:formatCode>_("$"* #,##0.00_);_("$"* \(#,##0.00\);_("$"* "-"??_);_(@_)</c:formatCode>
                <c:ptCount val="2"/>
                <c:pt idx="0">
                  <c:v>1.26</c:v>
                </c:pt>
                <c:pt idx="1">
                  <c:v>0.87839999999999996</c:v>
                </c:pt>
              </c:numCache>
            </c:numRef>
          </c:val>
          <c:extLst>
            <c:ext xmlns:c16="http://schemas.microsoft.com/office/drawing/2014/chart" uri="{C3380CC4-5D6E-409C-BE32-E72D297353CC}">
              <c16:uniqueId val="{00000000-94DB-462D-9337-85E96ADD7DFE}"/>
            </c:ext>
          </c:extLst>
        </c:ser>
        <c:ser>
          <c:idx val="1"/>
          <c:order val="1"/>
          <c:tx>
            <c:strRef>
              <c:f>Sheet1!$C$1</c:f>
              <c:strCache>
                <c:ptCount val="1"/>
                <c:pt idx="0">
                  <c:v>Non-Hardware Cost</c:v>
                </c:pt>
              </c:strCache>
            </c:strRef>
          </c:tx>
          <c:spPr>
            <a:solidFill>
              <a:srgbClr val="6B737B"/>
            </a:solidFill>
            <a:ln>
              <a:noFill/>
            </a:ln>
          </c:spPr>
          <c:invertIfNegative val="0"/>
          <c:cat>
            <c:strRef>
              <c:f>Sheet1!$A$2:$A$3</c:f>
              <c:strCache>
                <c:ptCount val="2"/>
                <c:pt idx="0">
                  <c:v>US Solar Cost</c:v>
                </c:pt>
                <c:pt idx="1">
                  <c:v>German Solar Cost</c:v>
                </c:pt>
              </c:strCache>
            </c:strRef>
          </c:cat>
          <c:val>
            <c:numRef>
              <c:f>Sheet1!$C$2:$C$3</c:f>
              <c:numCache>
                <c:formatCode>_("$"* #,##0.00_);_("$"* \(#,##0.00\);_("$"* "-"??_);_(@_)</c:formatCode>
                <c:ptCount val="2"/>
                <c:pt idx="0">
                  <c:v>2.2400000000000002</c:v>
                </c:pt>
                <c:pt idx="1">
                  <c:v>0.9516</c:v>
                </c:pt>
              </c:numCache>
            </c:numRef>
          </c:val>
          <c:extLst>
            <c:ext xmlns:c16="http://schemas.microsoft.com/office/drawing/2014/chart" uri="{C3380CC4-5D6E-409C-BE32-E72D297353CC}">
              <c16:uniqueId val="{00000001-94DB-462D-9337-85E96ADD7DFE}"/>
            </c:ext>
          </c:extLst>
        </c:ser>
        <c:dLbls>
          <c:showLegendKey val="0"/>
          <c:showVal val="0"/>
          <c:showCatName val="0"/>
          <c:showSerName val="0"/>
          <c:showPercent val="0"/>
          <c:showBubbleSize val="0"/>
        </c:dLbls>
        <c:gapWidth val="150"/>
        <c:overlap val="100"/>
        <c:axId val="292159112"/>
        <c:axId val="292129832"/>
      </c:barChart>
      <c:catAx>
        <c:axId val="292159112"/>
        <c:scaling>
          <c:orientation val="minMax"/>
        </c:scaling>
        <c:delete val="0"/>
        <c:axPos val="b"/>
        <c:numFmt formatCode="General" sourceLinked="0"/>
        <c:majorTickMark val="out"/>
        <c:minorTickMark val="none"/>
        <c:tickLblPos val="nextTo"/>
        <c:crossAx val="292129832"/>
        <c:crosses val="autoZero"/>
        <c:auto val="1"/>
        <c:lblAlgn val="ctr"/>
        <c:lblOffset val="100"/>
        <c:noMultiLvlLbl val="0"/>
      </c:catAx>
      <c:valAx>
        <c:axId val="292129832"/>
        <c:scaling>
          <c:orientation val="minMax"/>
        </c:scaling>
        <c:delete val="0"/>
        <c:axPos val="l"/>
        <c:majorGridlines/>
        <c:title>
          <c:tx>
            <c:rich>
              <a:bodyPr rot="-5400000" vert="horz"/>
              <a:lstStyle/>
              <a:p>
                <a:pPr>
                  <a:defRPr/>
                </a:pPr>
                <a:r>
                  <a:rPr lang="en-US"/>
                  <a:t>$ per Watt</a:t>
                </a:r>
              </a:p>
            </c:rich>
          </c:tx>
          <c:layout>
            <c:manualLayout>
              <c:xMode val="edge"/>
              <c:yMode val="edge"/>
              <c:x val="9.2672088509180503E-3"/>
              <c:y val="0.411457186458702"/>
            </c:manualLayout>
          </c:layout>
          <c:overlay val="0"/>
        </c:title>
        <c:numFmt formatCode="_(&quot;$&quot;* #,##0.00_);_(&quot;$&quot;* \(#,##0.00\);_(&quot;$&quot;* &quot;-&quot;??_);_(@_)" sourceLinked="1"/>
        <c:majorTickMark val="out"/>
        <c:minorTickMark val="none"/>
        <c:tickLblPos val="nextTo"/>
        <c:crossAx val="292159112"/>
        <c:crosses val="autoZero"/>
        <c:crossBetween val="between"/>
      </c:valAx>
    </c:plotArea>
    <c:legend>
      <c:legendPos val="r"/>
      <c:overlay val="0"/>
    </c:legend>
    <c:plotVisOnly val="1"/>
    <c:dispBlanksAs val="gap"/>
    <c:showDLblsOverMax val="0"/>
  </c:chart>
  <c:txPr>
    <a:bodyPr/>
    <a:lstStyle/>
    <a:p>
      <a:pPr>
        <a:defRPr sz="1800">
          <a:latin typeface="Gill Sans MT"/>
          <a:cs typeface="Gill Sans MT"/>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sz="2000" dirty="0"/>
              <a:t>Comparison of US and German Solar Costs </a:t>
            </a:r>
          </a:p>
        </c:rich>
      </c:tx>
      <c:layout>
        <c:manualLayout>
          <c:xMode val="edge"/>
          <c:yMode val="edge"/>
          <c:x val="0.196168088818064"/>
          <c:y val="1.94880773630636E-2"/>
        </c:manualLayout>
      </c:layout>
      <c:overlay val="0"/>
    </c:title>
    <c:autoTitleDeleted val="0"/>
    <c:plotArea>
      <c:layout>
        <c:manualLayout>
          <c:layoutTarget val="inner"/>
          <c:xMode val="edge"/>
          <c:yMode val="edge"/>
          <c:x val="0.14953719557390099"/>
          <c:y val="0.12842623801080399"/>
          <c:w val="0.56322039193111895"/>
          <c:h val="0.77407659888549696"/>
        </c:manualLayout>
      </c:layout>
      <c:barChart>
        <c:barDir val="col"/>
        <c:grouping val="stacked"/>
        <c:varyColors val="0"/>
        <c:ser>
          <c:idx val="0"/>
          <c:order val="0"/>
          <c:tx>
            <c:strRef>
              <c:f>Sheet1!$B$1</c:f>
              <c:strCache>
                <c:ptCount val="1"/>
                <c:pt idx="0">
                  <c:v>Hardware Cost</c:v>
                </c:pt>
              </c:strCache>
            </c:strRef>
          </c:tx>
          <c:spPr>
            <a:solidFill>
              <a:schemeClr val="tx2"/>
            </a:solidFill>
          </c:spPr>
          <c:invertIfNegative val="0"/>
          <c:cat>
            <c:strRef>
              <c:f>Sheet1!$A$2:$A$3</c:f>
              <c:strCache>
                <c:ptCount val="2"/>
                <c:pt idx="0">
                  <c:v>US Solar Cost</c:v>
                </c:pt>
                <c:pt idx="1">
                  <c:v>German Solar Cost</c:v>
                </c:pt>
              </c:strCache>
            </c:strRef>
          </c:cat>
          <c:val>
            <c:numRef>
              <c:f>Sheet1!$B$2:$B$3</c:f>
              <c:numCache>
                <c:formatCode>_("$"* #,##0.00_);_("$"* \(#,##0.00\);_("$"* "-"??_);_(@_)</c:formatCode>
                <c:ptCount val="2"/>
                <c:pt idx="0">
                  <c:v>1.26</c:v>
                </c:pt>
                <c:pt idx="1">
                  <c:v>0.87839999999999996</c:v>
                </c:pt>
              </c:numCache>
            </c:numRef>
          </c:val>
          <c:extLst>
            <c:ext xmlns:c16="http://schemas.microsoft.com/office/drawing/2014/chart" uri="{C3380CC4-5D6E-409C-BE32-E72D297353CC}">
              <c16:uniqueId val="{00000000-C2EE-42F2-8858-C41F11C93880}"/>
            </c:ext>
          </c:extLst>
        </c:ser>
        <c:ser>
          <c:idx val="1"/>
          <c:order val="1"/>
          <c:tx>
            <c:strRef>
              <c:f>Sheet1!$C$1</c:f>
              <c:strCache>
                <c:ptCount val="1"/>
                <c:pt idx="0">
                  <c:v>Non-Hardware Cost</c:v>
                </c:pt>
              </c:strCache>
            </c:strRef>
          </c:tx>
          <c:spPr>
            <a:solidFill>
              <a:schemeClr val="accent1">
                <a:lumMod val="75000"/>
              </a:schemeClr>
            </a:solidFill>
          </c:spPr>
          <c:invertIfNegative val="0"/>
          <c:cat>
            <c:strRef>
              <c:f>Sheet1!$A$2:$A$3</c:f>
              <c:strCache>
                <c:ptCount val="2"/>
                <c:pt idx="0">
                  <c:v>US Solar Cost</c:v>
                </c:pt>
                <c:pt idx="1">
                  <c:v>German Solar Cost</c:v>
                </c:pt>
              </c:strCache>
            </c:strRef>
          </c:cat>
          <c:val>
            <c:numRef>
              <c:f>Sheet1!$C$2:$C$3</c:f>
              <c:numCache>
                <c:formatCode>_("$"* #,##0.00_);_("$"* \(#,##0.00\);_("$"* "-"??_);_(@_)</c:formatCode>
                <c:ptCount val="2"/>
                <c:pt idx="0">
                  <c:v>2.2400000000000002</c:v>
                </c:pt>
                <c:pt idx="1">
                  <c:v>0.9516</c:v>
                </c:pt>
              </c:numCache>
            </c:numRef>
          </c:val>
          <c:extLst>
            <c:ext xmlns:c16="http://schemas.microsoft.com/office/drawing/2014/chart" uri="{C3380CC4-5D6E-409C-BE32-E72D297353CC}">
              <c16:uniqueId val="{00000001-C2EE-42F2-8858-C41F11C93880}"/>
            </c:ext>
          </c:extLst>
        </c:ser>
        <c:dLbls>
          <c:showLegendKey val="0"/>
          <c:showVal val="0"/>
          <c:showCatName val="0"/>
          <c:showSerName val="0"/>
          <c:showPercent val="0"/>
          <c:showBubbleSize val="0"/>
        </c:dLbls>
        <c:gapWidth val="150"/>
        <c:overlap val="100"/>
        <c:axId val="292501944"/>
        <c:axId val="292502328"/>
      </c:barChart>
      <c:catAx>
        <c:axId val="292501944"/>
        <c:scaling>
          <c:orientation val="minMax"/>
        </c:scaling>
        <c:delete val="0"/>
        <c:axPos val="b"/>
        <c:numFmt formatCode="General" sourceLinked="0"/>
        <c:majorTickMark val="out"/>
        <c:minorTickMark val="none"/>
        <c:tickLblPos val="nextTo"/>
        <c:crossAx val="292502328"/>
        <c:crosses val="autoZero"/>
        <c:auto val="1"/>
        <c:lblAlgn val="ctr"/>
        <c:lblOffset val="100"/>
        <c:noMultiLvlLbl val="0"/>
      </c:catAx>
      <c:valAx>
        <c:axId val="292502328"/>
        <c:scaling>
          <c:orientation val="minMax"/>
        </c:scaling>
        <c:delete val="0"/>
        <c:axPos val="l"/>
        <c:majorGridlines/>
        <c:title>
          <c:tx>
            <c:rich>
              <a:bodyPr rot="-5400000" vert="horz"/>
              <a:lstStyle/>
              <a:p>
                <a:pPr>
                  <a:defRPr/>
                </a:pPr>
                <a:r>
                  <a:rPr lang="en-US"/>
                  <a:t>$ per Watt</a:t>
                </a:r>
              </a:p>
            </c:rich>
          </c:tx>
          <c:layout>
            <c:manualLayout>
              <c:xMode val="edge"/>
              <c:yMode val="edge"/>
              <c:x val="9.2672088509180503E-3"/>
              <c:y val="0.411457186458702"/>
            </c:manualLayout>
          </c:layout>
          <c:overlay val="0"/>
        </c:title>
        <c:numFmt formatCode="_(&quot;$&quot;* #,##0.00_);_(&quot;$&quot;* \(#,##0.00\);_(&quot;$&quot;* &quot;-&quot;??_);_(@_)" sourceLinked="1"/>
        <c:majorTickMark val="out"/>
        <c:minorTickMark val="none"/>
        <c:tickLblPos val="nextTo"/>
        <c:crossAx val="292501944"/>
        <c:crosses val="autoZero"/>
        <c:crossBetween val="between"/>
      </c:valAx>
    </c:plotArea>
    <c:legend>
      <c:legendPos val="r"/>
      <c:overlay val="0"/>
    </c:legend>
    <c:plotVisOnly val="1"/>
    <c:dispBlanksAs val="gap"/>
    <c:showDLblsOverMax val="0"/>
  </c:chart>
  <c:txPr>
    <a:bodyPr/>
    <a:lstStyle/>
    <a:p>
      <a:pPr>
        <a:defRPr sz="1800">
          <a:latin typeface="Gill Sans MT"/>
          <a:cs typeface="Gill Sans M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solidFill>
                  <a:schemeClr val="tx2">
                    <a:lumMod val="40000"/>
                    <a:lumOff val="60000"/>
                  </a:schemeClr>
                </a:solidFill>
              </a:defRPr>
            </a:pPr>
            <a:r>
              <a:rPr lang="en-US" dirty="0">
                <a:solidFill>
                  <a:schemeClr val="tx2">
                    <a:lumMod val="40000"/>
                    <a:lumOff val="60000"/>
                  </a:schemeClr>
                </a:solidFill>
              </a:rPr>
              <a:t>Comparison of US and German Solar Costs</a:t>
            </a:r>
          </a:p>
        </c:rich>
      </c:tx>
      <c:layout>
        <c:manualLayout>
          <c:xMode val="edge"/>
          <c:yMode val="edge"/>
          <c:x val="0.20145111259203599"/>
          <c:y val="1.94880773630636E-2"/>
        </c:manualLayout>
      </c:layout>
      <c:overlay val="0"/>
    </c:title>
    <c:autoTitleDeleted val="0"/>
    <c:plotArea>
      <c:layout>
        <c:manualLayout>
          <c:layoutTarget val="inner"/>
          <c:xMode val="edge"/>
          <c:yMode val="edge"/>
          <c:x val="0.15678474621322"/>
          <c:y val="0.12842623801080399"/>
          <c:w val="0.55853900322315897"/>
          <c:h val="0.77474256940325803"/>
        </c:manualLayout>
      </c:layout>
      <c:barChart>
        <c:barDir val="col"/>
        <c:grouping val="stacked"/>
        <c:varyColors val="0"/>
        <c:ser>
          <c:idx val="0"/>
          <c:order val="0"/>
          <c:tx>
            <c:strRef>
              <c:f>Sheet1!$B$1</c:f>
              <c:strCache>
                <c:ptCount val="1"/>
                <c:pt idx="0">
                  <c:v>Hardware Cost</c:v>
                </c:pt>
              </c:strCache>
            </c:strRef>
          </c:tx>
          <c:spPr>
            <a:solidFill>
              <a:schemeClr val="tx2">
                <a:lumMod val="20000"/>
                <a:lumOff val="80000"/>
              </a:schemeClr>
            </a:solidFill>
          </c:spPr>
          <c:invertIfNegative val="0"/>
          <c:cat>
            <c:strRef>
              <c:f>Sheet1!$A$2:$A$3</c:f>
              <c:strCache>
                <c:ptCount val="2"/>
                <c:pt idx="0">
                  <c:v>US Solar Cost</c:v>
                </c:pt>
                <c:pt idx="1">
                  <c:v>German Solar Cost</c:v>
                </c:pt>
              </c:strCache>
            </c:strRef>
          </c:cat>
          <c:val>
            <c:numRef>
              <c:f>Sheet1!$B$2:$B$3</c:f>
              <c:numCache>
                <c:formatCode>_("$"* #,##0.00_);_("$"* \(#,##0.00\);_("$"* "-"??_);_(@_)</c:formatCode>
                <c:ptCount val="2"/>
                <c:pt idx="0">
                  <c:v>1.26</c:v>
                </c:pt>
                <c:pt idx="1">
                  <c:v>0.71</c:v>
                </c:pt>
              </c:numCache>
            </c:numRef>
          </c:val>
          <c:extLst>
            <c:ext xmlns:c16="http://schemas.microsoft.com/office/drawing/2014/chart" uri="{C3380CC4-5D6E-409C-BE32-E72D297353CC}">
              <c16:uniqueId val="{00000000-F220-4A24-A2E0-881031E37F78}"/>
            </c:ext>
          </c:extLst>
        </c:ser>
        <c:ser>
          <c:idx val="1"/>
          <c:order val="1"/>
          <c:tx>
            <c:strRef>
              <c:f>Sheet1!$C$1</c:f>
              <c:strCache>
                <c:ptCount val="1"/>
                <c:pt idx="0">
                  <c:v>Non-Hardware Cost</c:v>
                </c:pt>
              </c:strCache>
            </c:strRef>
          </c:tx>
          <c:spPr>
            <a:solidFill>
              <a:schemeClr val="tx2">
                <a:lumMod val="20000"/>
                <a:lumOff val="80000"/>
              </a:schemeClr>
            </a:solidFill>
            <a:effectLst/>
          </c:spPr>
          <c:invertIfNegative val="0"/>
          <c:cat>
            <c:strRef>
              <c:f>Sheet1!$A$2:$A$3</c:f>
              <c:strCache>
                <c:ptCount val="2"/>
                <c:pt idx="0">
                  <c:v>US Solar Cost</c:v>
                </c:pt>
                <c:pt idx="1">
                  <c:v>German Solar Cost</c:v>
                </c:pt>
              </c:strCache>
            </c:strRef>
          </c:cat>
          <c:val>
            <c:numRef>
              <c:f>Sheet1!$C$2:$C$3</c:f>
              <c:numCache>
                <c:formatCode>_("$"* #,##0.00_);_("$"* \(#,##0.00\);_("$"* "-"??_);_(@_)</c:formatCode>
                <c:ptCount val="2"/>
                <c:pt idx="0">
                  <c:v>1.0149999999999999</c:v>
                </c:pt>
                <c:pt idx="1">
                  <c:v>0.77</c:v>
                </c:pt>
              </c:numCache>
            </c:numRef>
          </c:val>
          <c:extLst>
            <c:ext xmlns:c16="http://schemas.microsoft.com/office/drawing/2014/chart" uri="{C3380CC4-5D6E-409C-BE32-E72D297353CC}">
              <c16:uniqueId val="{00000001-F220-4A24-A2E0-881031E37F78}"/>
            </c:ext>
          </c:extLst>
        </c:ser>
        <c:ser>
          <c:idx val="2"/>
          <c:order val="2"/>
          <c:tx>
            <c:strRef>
              <c:f>Sheet1!$D$1</c:f>
              <c:strCache>
                <c:ptCount val="1"/>
                <c:pt idx="0">
                  <c:v>Column1</c:v>
                </c:pt>
              </c:strCache>
            </c:strRef>
          </c:tx>
          <c:invertIfNegative val="0"/>
          <c:dPt>
            <c:idx val="0"/>
            <c:invertIfNegative val="0"/>
            <c:bubble3D val="0"/>
            <c:spPr>
              <a:solidFill>
                <a:schemeClr val="accent1">
                  <a:lumMod val="75000"/>
                </a:schemeClr>
              </a:solidFill>
            </c:spPr>
            <c:extLst>
              <c:ext xmlns:c16="http://schemas.microsoft.com/office/drawing/2014/chart" uri="{C3380CC4-5D6E-409C-BE32-E72D297353CC}">
                <c16:uniqueId val="{00000003-F220-4A24-A2E0-881031E37F78}"/>
              </c:ext>
            </c:extLst>
          </c:dPt>
          <c:cat>
            <c:strRef>
              <c:f>Sheet1!$A$2:$A$3</c:f>
              <c:strCache>
                <c:ptCount val="2"/>
                <c:pt idx="0">
                  <c:v>US Solar Cost</c:v>
                </c:pt>
                <c:pt idx="1">
                  <c:v>German Solar Cost</c:v>
                </c:pt>
              </c:strCache>
            </c:strRef>
          </c:cat>
          <c:val>
            <c:numRef>
              <c:f>Sheet1!$D$2:$D$3</c:f>
              <c:numCache>
                <c:formatCode>General</c:formatCode>
                <c:ptCount val="2"/>
                <c:pt idx="0" formatCode="_(&quot;$&quot;* #,##0.00_);_(&quot;$&quot;* \(#,##0.00\);_(&quot;$&quot;* &quot;-&quot;??_);_(@_)">
                  <c:v>1.2250000000000001</c:v>
                </c:pt>
              </c:numCache>
            </c:numRef>
          </c:val>
          <c:extLst>
            <c:ext xmlns:c16="http://schemas.microsoft.com/office/drawing/2014/chart" uri="{C3380CC4-5D6E-409C-BE32-E72D297353CC}">
              <c16:uniqueId val="{00000004-F220-4A24-A2E0-881031E37F78}"/>
            </c:ext>
          </c:extLst>
        </c:ser>
        <c:dLbls>
          <c:showLegendKey val="0"/>
          <c:showVal val="0"/>
          <c:showCatName val="0"/>
          <c:showSerName val="0"/>
          <c:showPercent val="0"/>
          <c:showBubbleSize val="0"/>
        </c:dLbls>
        <c:gapWidth val="150"/>
        <c:overlap val="100"/>
        <c:axId val="143895368"/>
        <c:axId val="292669352"/>
      </c:barChart>
      <c:catAx>
        <c:axId val="143895368"/>
        <c:scaling>
          <c:orientation val="minMax"/>
        </c:scaling>
        <c:delete val="0"/>
        <c:axPos val="b"/>
        <c:numFmt formatCode="General" sourceLinked="0"/>
        <c:majorTickMark val="out"/>
        <c:minorTickMark val="none"/>
        <c:tickLblPos val="nextTo"/>
        <c:txPr>
          <a:bodyPr/>
          <a:lstStyle/>
          <a:p>
            <a:pPr>
              <a:defRPr>
                <a:solidFill>
                  <a:srgbClr val="C3C7CB"/>
                </a:solidFill>
              </a:defRPr>
            </a:pPr>
            <a:endParaRPr lang="en-US"/>
          </a:p>
        </c:txPr>
        <c:crossAx val="292669352"/>
        <c:crosses val="autoZero"/>
        <c:auto val="1"/>
        <c:lblAlgn val="ctr"/>
        <c:lblOffset val="100"/>
        <c:noMultiLvlLbl val="0"/>
      </c:catAx>
      <c:valAx>
        <c:axId val="292669352"/>
        <c:scaling>
          <c:orientation val="minMax"/>
        </c:scaling>
        <c:delete val="0"/>
        <c:axPos val="l"/>
        <c:majorGridlines/>
        <c:title>
          <c:tx>
            <c:rich>
              <a:bodyPr rot="-5400000" vert="horz"/>
              <a:lstStyle/>
              <a:p>
                <a:pPr>
                  <a:defRPr>
                    <a:solidFill>
                      <a:srgbClr val="C3C7CB"/>
                    </a:solidFill>
                  </a:defRPr>
                </a:pPr>
                <a:r>
                  <a:rPr lang="en-US">
                    <a:solidFill>
                      <a:srgbClr val="C3C7CB"/>
                    </a:solidFill>
                  </a:rPr>
                  <a:t>$ per Watt</a:t>
                </a:r>
              </a:p>
            </c:rich>
          </c:tx>
          <c:layout>
            <c:manualLayout>
              <c:xMode val="edge"/>
              <c:yMode val="edge"/>
              <c:x val="1.6222046725300601E-2"/>
              <c:y val="0.410941980004005"/>
            </c:manualLayout>
          </c:layout>
          <c:overlay val="0"/>
        </c:title>
        <c:numFmt formatCode="_(&quot;$&quot;* #,##0.00_);_(&quot;$&quot;* \(#,##0.00\);_(&quot;$&quot;* &quot;-&quot;??_);_(@_)" sourceLinked="1"/>
        <c:majorTickMark val="out"/>
        <c:minorTickMark val="none"/>
        <c:tickLblPos val="nextTo"/>
        <c:txPr>
          <a:bodyPr/>
          <a:lstStyle/>
          <a:p>
            <a:pPr>
              <a:defRPr>
                <a:solidFill>
                  <a:srgbClr val="C3C7CB"/>
                </a:solidFill>
              </a:defRPr>
            </a:pPr>
            <a:endParaRPr lang="en-US"/>
          </a:p>
        </c:txPr>
        <c:crossAx val="143895368"/>
        <c:crosses val="autoZero"/>
        <c:crossBetween val="between"/>
      </c:valAx>
      <c:spPr>
        <a:noFill/>
        <a:ln w="25400">
          <a:noFill/>
        </a:ln>
      </c:spPr>
    </c:plotArea>
    <c:legend>
      <c:legendPos val="r"/>
      <c:legendEntry>
        <c:idx val="0"/>
        <c:txPr>
          <a:bodyPr/>
          <a:lstStyle/>
          <a:p>
            <a:pPr>
              <a:defRPr sz="1100"/>
            </a:pPr>
            <a:endParaRPr lang="en-US"/>
          </a:p>
        </c:txPr>
      </c:legendEntry>
      <c:legendEntry>
        <c:idx val="1"/>
        <c:txPr>
          <a:bodyPr/>
          <a:lstStyle/>
          <a:p>
            <a:pPr>
              <a:defRPr sz="1100"/>
            </a:pPr>
            <a:endParaRPr lang="en-US"/>
          </a:p>
        </c:txPr>
      </c:legendEntry>
      <c:legendEntry>
        <c:idx val="2"/>
        <c:txPr>
          <a:bodyPr/>
          <a:lstStyle/>
          <a:p>
            <a:pPr>
              <a:defRPr sz="1100"/>
            </a:pPr>
            <a:endParaRPr lang="en-US"/>
          </a:p>
        </c:txPr>
      </c:legendEntry>
      <c:layout>
        <c:manualLayout>
          <c:xMode val="edge"/>
          <c:yMode val="edge"/>
          <c:x val="0.72565660480244254"/>
          <c:y val="0.46628142783691451"/>
          <c:w val="0.17496067109734004"/>
          <c:h val="0.17261250103975084"/>
        </c:manualLayout>
      </c:layout>
      <c:overlay val="0"/>
    </c:legend>
    <c:plotVisOnly val="1"/>
    <c:dispBlanksAs val="gap"/>
    <c:showDLblsOverMax val="0"/>
  </c:chart>
  <c:txPr>
    <a:bodyPr/>
    <a:lstStyle/>
    <a:p>
      <a:pPr>
        <a:defRPr sz="1800">
          <a:latin typeface="Gill Sans MT"/>
          <a:cs typeface="Gill Sans M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2120553896280201"/>
          <c:y val="3.29706991963893E-2"/>
          <c:w val="0.26003810634781799"/>
          <c:h val="0.93405860160722098"/>
        </c:manualLayout>
      </c:layout>
      <c:barChart>
        <c:barDir val="col"/>
        <c:grouping val="stacked"/>
        <c:varyColors val="0"/>
        <c:ser>
          <c:idx val="0"/>
          <c:order val="0"/>
          <c:tx>
            <c:strRef>
              <c:f>Sheet1!$B$1</c:f>
              <c:strCache>
                <c:ptCount val="1"/>
                <c:pt idx="0">
                  <c:v>Installation Labor</c:v>
                </c:pt>
              </c:strCache>
            </c:strRef>
          </c:tx>
          <c:invertIfNegative val="0"/>
          <c:cat>
            <c:strRef>
              <c:f>Sheet1!$A$2</c:f>
              <c:strCache>
                <c:ptCount val="1"/>
                <c:pt idx="0">
                  <c:v>Soft Costs</c:v>
                </c:pt>
              </c:strCache>
            </c:strRef>
          </c:cat>
          <c:val>
            <c:numRef>
              <c:f>Sheet1!$B$2</c:f>
              <c:numCache>
                <c:formatCode>"$"#,##0.00</c:formatCode>
                <c:ptCount val="1"/>
                <c:pt idx="0">
                  <c:v>0.38500000000000001</c:v>
                </c:pt>
              </c:numCache>
            </c:numRef>
          </c:val>
          <c:extLst>
            <c:ext xmlns:c16="http://schemas.microsoft.com/office/drawing/2014/chart" uri="{C3380CC4-5D6E-409C-BE32-E72D297353CC}">
              <c16:uniqueId val="{00000000-9D5A-4CA4-B5C5-79C464887C93}"/>
            </c:ext>
          </c:extLst>
        </c:ser>
        <c:ser>
          <c:idx val="1"/>
          <c:order val="1"/>
          <c:tx>
            <c:strRef>
              <c:f>Sheet1!$C$1</c:f>
              <c:strCache>
                <c:ptCount val="1"/>
                <c:pt idx="0">
                  <c:v>Customer Acquisition</c:v>
                </c:pt>
              </c:strCache>
            </c:strRef>
          </c:tx>
          <c:invertIfNegative val="0"/>
          <c:cat>
            <c:strRef>
              <c:f>Sheet1!$A$2</c:f>
              <c:strCache>
                <c:ptCount val="1"/>
                <c:pt idx="0">
                  <c:v>Soft Costs</c:v>
                </c:pt>
              </c:strCache>
            </c:strRef>
          </c:cat>
          <c:val>
            <c:numRef>
              <c:f>Sheet1!$C$2</c:f>
              <c:numCache>
                <c:formatCode>"$"#,##0.00</c:formatCode>
                <c:ptCount val="1"/>
                <c:pt idx="0">
                  <c:v>0.315</c:v>
                </c:pt>
              </c:numCache>
            </c:numRef>
          </c:val>
          <c:extLst>
            <c:ext xmlns:c16="http://schemas.microsoft.com/office/drawing/2014/chart" uri="{C3380CC4-5D6E-409C-BE32-E72D297353CC}">
              <c16:uniqueId val="{00000001-9D5A-4CA4-B5C5-79C464887C93}"/>
            </c:ext>
          </c:extLst>
        </c:ser>
        <c:ser>
          <c:idx val="2"/>
          <c:order val="2"/>
          <c:tx>
            <c:strRef>
              <c:f>Sheet1!$D$1</c:f>
              <c:strCache>
                <c:ptCount val="1"/>
                <c:pt idx="0">
                  <c:v>Financing Costs</c:v>
                </c:pt>
              </c:strCache>
            </c:strRef>
          </c:tx>
          <c:invertIfNegative val="0"/>
          <c:cat>
            <c:strRef>
              <c:f>Sheet1!$A$2</c:f>
              <c:strCache>
                <c:ptCount val="1"/>
                <c:pt idx="0">
                  <c:v>Soft Costs</c:v>
                </c:pt>
              </c:strCache>
            </c:strRef>
          </c:cat>
          <c:val>
            <c:numRef>
              <c:f>Sheet1!$D$2</c:f>
              <c:numCache>
                <c:formatCode>"$"#,##0.00</c:formatCode>
                <c:ptCount val="1"/>
                <c:pt idx="0">
                  <c:v>0.21</c:v>
                </c:pt>
              </c:numCache>
            </c:numRef>
          </c:val>
          <c:extLst>
            <c:ext xmlns:c16="http://schemas.microsoft.com/office/drawing/2014/chart" uri="{C3380CC4-5D6E-409C-BE32-E72D297353CC}">
              <c16:uniqueId val="{00000002-9D5A-4CA4-B5C5-79C464887C93}"/>
            </c:ext>
          </c:extLst>
        </c:ser>
        <c:ser>
          <c:idx val="3"/>
          <c:order val="3"/>
          <c:tx>
            <c:strRef>
              <c:f>Sheet1!$E$1</c:f>
              <c:strCache>
                <c:ptCount val="1"/>
                <c:pt idx="0">
                  <c:v>Permitting &amp; Inspection</c:v>
                </c:pt>
              </c:strCache>
            </c:strRef>
          </c:tx>
          <c:invertIfNegative val="0"/>
          <c:cat>
            <c:strRef>
              <c:f>Sheet1!$A$2</c:f>
              <c:strCache>
                <c:ptCount val="1"/>
                <c:pt idx="0">
                  <c:v>Soft Costs</c:v>
                </c:pt>
              </c:strCache>
            </c:strRef>
          </c:cat>
          <c:val>
            <c:numRef>
              <c:f>Sheet1!$E$2</c:f>
              <c:numCache>
                <c:formatCode>"$"#,##0.00</c:formatCode>
                <c:ptCount val="1"/>
                <c:pt idx="0">
                  <c:v>0.14000000000000001</c:v>
                </c:pt>
              </c:numCache>
            </c:numRef>
          </c:val>
          <c:extLst>
            <c:ext xmlns:c16="http://schemas.microsoft.com/office/drawing/2014/chart" uri="{C3380CC4-5D6E-409C-BE32-E72D297353CC}">
              <c16:uniqueId val="{00000003-9D5A-4CA4-B5C5-79C464887C93}"/>
            </c:ext>
          </c:extLst>
        </c:ser>
        <c:dLbls>
          <c:showLegendKey val="0"/>
          <c:showVal val="0"/>
          <c:showCatName val="0"/>
          <c:showSerName val="0"/>
          <c:showPercent val="0"/>
          <c:showBubbleSize val="0"/>
        </c:dLbls>
        <c:gapWidth val="150"/>
        <c:overlap val="100"/>
        <c:axId val="292670136"/>
        <c:axId val="292670528"/>
      </c:barChart>
      <c:catAx>
        <c:axId val="292670136"/>
        <c:scaling>
          <c:orientation val="minMax"/>
        </c:scaling>
        <c:delete val="1"/>
        <c:axPos val="b"/>
        <c:numFmt formatCode="General" sourceLinked="0"/>
        <c:majorTickMark val="out"/>
        <c:minorTickMark val="none"/>
        <c:tickLblPos val="none"/>
        <c:crossAx val="292670528"/>
        <c:crosses val="autoZero"/>
        <c:auto val="1"/>
        <c:lblAlgn val="ctr"/>
        <c:lblOffset val="100"/>
        <c:noMultiLvlLbl val="0"/>
      </c:catAx>
      <c:valAx>
        <c:axId val="292670528"/>
        <c:scaling>
          <c:orientation val="minMax"/>
          <c:min val="0"/>
        </c:scaling>
        <c:delete val="0"/>
        <c:axPos val="l"/>
        <c:title>
          <c:tx>
            <c:rich>
              <a:bodyPr rot="-5400000" vert="horz"/>
              <a:lstStyle/>
              <a:p>
                <a:pPr>
                  <a:defRPr/>
                </a:pPr>
                <a:r>
                  <a:rPr lang="en-US" dirty="0"/>
                  <a:t>$ per Watt</a:t>
                </a:r>
              </a:p>
            </c:rich>
          </c:tx>
          <c:layout>
            <c:manualLayout>
              <c:xMode val="edge"/>
              <c:yMode val="edge"/>
              <c:x val="3.5250295682952518E-3"/>
              <c:y val="0.34345337733253939"/>
            </c:manualLayout>
          </c:layout>
          <c:overlay val="0"/>
        </c:title>
        <c:numFmt formatCode="&quot;$&quot;#,##0.00" sourceLinked="1"/>
        <c:majorTickMark val="out"/>
        <c:minorTickMark val="none"/>
        <c:tickLblPos val="nextTo"/>
        <c:txPr>
          <a:bodyPr/>
          <a:lstStyle/>
          <a:p>
            <a:pPr>
              <a:defRPr sz="1600">
                <a:latin typeface="Gill Sans MT" pitchFamily="34" charset="0"/>
              </a:defRPr>
            </a:pPr>
            <a:endParaRPr lang="en-US"/>
          </a:p>
        </c:txPr>
        <c:crossAx val="292670136"/>
        <c:crosses val="autoZero"/>
        <c:crossBetween val="between"/>
      </c:valAx>
    </c:plotArea>
    <c:legend>
      <c:legendPos val="r"/>
      <c:layout>
        <c:manualLayout>
          <c:xMode val="edge"/>
          <c:yMode val="edge"/>
          <c:x val="0.44207245682463259"/>
          <c:y val="8.9972826244401505E-2"/>
          <c:w val="0.53817445131252917"/>
          <c:h val="0.84654418197725301"/>
        </c:manualLayout>
      </c:layout>
      <c:overlay val="0"/>
      <c:txPr>
        <a:bodyPr/>
        <a:lstStyle/>
        <a:p>
          <a:pPr>
            <a:defRPr sz="1800">
              <a:latin typeface="Gill Sans MT"/>
              <a:cs typeface="Gill Sans M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2000" dirty="0"/>
              <a:t>Change in Soft Costs and Hardware</a:t>
            </a:r>
            <a:r>
              <a:rPr lang="en-US" sz="2000" baseline="0" dirty="0"/>
              <a:t> Costs</a:t>
            </a:r>
            <a:r>
              <a:rPr lang="en-US" sz="2000" dirty="0"/>
              <a:t> Over</a:t>
            </a:r>
            <a:r>
              <a:rPr lang="en-US" sz="2000" baseline="0" dirty="0"/>
              <a:t> Time</a:t>
            </a:r>
            <a:endParaRPr lang="en-US" sz="2000" dirty="0"/>
          </a:p>
        </c:rich>
      </c:tx>
      <c:layout>
        <c:manualLayout>
          <c:xMode val="edge"/>
          <c:yMode val="edge"/>
          <c:x val="0.11754912110048329"/>
          <c:y val="2.0715545454913317E-2"/>
        </c:manualLayout>
      </c:layout>
      <c:overlay val="0"/>
    </c:title>
    <c:autoTitleDeleted val="0"/>
    <c:plotArea>
      <c:layout>
        <c:manualLayout>
          <c:layoutTarget val="inner"/>
          <c:xMode val="edge"/>
          <c:yMode val="edge"/>
          <c:x val="0.12888089419856999"/>
          <c:y val="0.14424865080067201"/>
          <c:w val="0.62947110598244205"/>
          <c:h val="0.68187029992037496"/>
        </c:manualLayout>
      </c:layout>
      <c:barChart>
        <c:barDir val="col"/>
        <c:grouping val="stacked"/>
        <c:varyColors val="0"/>
        <c:ser>
          <c:idx val="0"/>
          <c:order val="0"/>
          <c:tx>
            <c:strRef>
              <c:f>Sheet1!$B$1</c:f>
              <c:strCache>
                <c:ptCount val="1"/>
                <c:pt idx="0">
                  <c:v>Hardware Costs</c:v>
                </c:pt>
              </c:strCache>
            </c:strRef>
          </c:tx>
          <c:spPr>
            <a:solidFill>
              <a:schemeClr val="tx2"/>
            </a:solidFill>
          </c:spPr>
          <c:invertIfNegative val="0"/>
          <c:cat>
            <c:numRef>
              <c:f>Sheet1!$A$2:$A$7</c:f>
              <c:numCache>
                <c:formatCode>General</c:formatCode>
                <c:ptCount val="6"/>
                <c:pt idx="0">
                  <c:v>2010</c:v>
                </c:pt>
                <c:pt idx="1">
                  <c:v>2012</c:v>
                </c:pt>
                <c:pt idx="2">
                  <c:v>2014</c:v>
                </c:pt>
                <c:pt idx="3">
                  <c:v>2016</c:v>
                </c:pt>
                <c:pt idx="4">
                  <c:v>2018</c:v>
                </c:pt>
                <c:pt idx="5">
                  <c:v>2020</c:v>
                </c:pt>
              </c:numCache>
            </c:numRef>
          </c:cat>
          <c:val>
            <c:numRef>
              <c:f>Sheet1!$B$2:$B$7</c:f>
              <c:numCache>
                <c:formatCode>General</c:formatCode>
                <c:ptCount val="6"/>
                <c:pt idx="0">
                  <c:v>3.28</c:v>
                </c:pt>
                <c:pt idx="1">
                  <c:v>1.9</c:v>
                </c:pt>
                <c:pt idx="3">
                  <c:v>1.26</c:v>
                </c:pt>
                <c:pt idx="5">
                  <c:v>0.85</c:v>
                </c:pt>
              </c:numCache>
            </c:numRef>
          </c:val>
          <c:extLst>
            <c:ext xmlns:c16="http://schemas.microsoft.com/office/drawing/2014/chart" uri="{C3380CC4-5D6E-409C-BE32-E72D297353CC}">
              <c16:uniqueId val="{00000000-3164-45AF-ABD1-7EE3B786FF8F}"/>
            </c:ext>
          </c:extLst>
        </c:ser>
        <c:ser>
          <c:idx val="1"/>
          <c:order val="1"/>
          <c:tx>
            <c:strRef>
              <c:f>Sheet1!$C$1</c:f>
              <c:strCache>
                <c:ptCount val="1"/>
                <c:pt idx="0">
                  <c:v>Soft Costs</c:v>
                </c:pt>
              </c:strCache>
            </c:strRef>
          </c:tx>
          <c:spPr>
            <a:solidFill>
              <a:schemeClr val="accent1">
                <a:lumMod val="75000"/>
              </a:schemeClr>
            </a:solidFill>
          </c:spPr>
          <c:invertIfNegative val="0"/>
          <c:cat>
            <c:numRef>
              <c:f>Sheet1!$A$2:$A$7</c:f>
              <c:numCache>
                <c:formatCode>General</c:formatCode>
                <c:ptCount val="6"/>
                <c:pt idx="0">
                  <c:v>2010</c:v>
                </c:pt>
                <c:pt idx="1">
                  <c:v>2012</c:v>
                </c:pt>
                <c:pt idx="2">
                  <c:v>2014</c:v>
                </c:pt>
                <c:pt idx="3">
                  <c:v>2016</c:v>
                </c:pt>
                <c:pt idx="4">
                  <c:v>2018</c:v>
                </c:pt>
                <c:pt idx="5">
                  <c:v>2020</c:v>
                </c:pt>
              </c:numCache>
            </c:numRef>
          </c:cat>
          <c:val>
            <c:numRef>
              <c:f>Sheet1!$C$2:$C$7</c:f>
              <c:numCache>
                <c:formatCode>General</c:formatCode>
                <c:ptCount val="6"/>
                <c:pt idx="0">
                  <c:v>3.32</c:v>
                </c:pt>
                <c:pt idx="1">
                  <c:v>3.32</c:v>
                </c:pt>
                <c:pt idx="3">
                  <c:v>2.2400000000000002</c:v>
                </c:pt>
                <c:pt idx="5">
                  <c:v>0.65</c:v>
                </c:pt>
              </c:numCache>
            </c:numRef>
          </c:val>
          <c:extLst>
            <c:ext xmlns:c16="http://schemas.microsoft.com/office/drawing/2014/chart" uri="{C3380CC4-5D6E-409C-BE32-E72D297353CC}">
              <c16:uniqueId val="{00000001-3164-45AF-ABD1-7EE3B786FF8F}"/>
            </c:ext>
          </c:extLst>
        </c:ser>
        <c:dLbls>
          <c:showLegendKey val="0"/>
          <c:showVal val="0"/>
          <c:showCatName val="0"/>
          <c:showSerName val="0"/>
          <c:showPercent val="0"/>
          <c:showBubbleSize val="0"/>
        </c:dLbls>
        <c:gapWidth val="150"/>
        <c:overlap val="100"/>
        <c:axId val="292671704"/>
        <c:axId val="292672096"/>
      </c:barChart>
      <c:catAx>
        <c:axId val="292671704"/>
        <c:scaling>
          <c:orientation val="minMax"/>
        </c:scaling>
        <c:delete val="0"/>
        <c:axPos val="b"/>
        <c:numFmt formatCode="General" sourceLinked="1"/>
        <c:majorTickMark val="out"/>
        <c:minorTickMark val="none"/>
        <c:tickLblPos val="nextTo"/>
        <c:crossAx val="292672096"/>
        <c:crosses val="autoZero"/>
        <c:auto val="1"/>
        <c:lblAlgn val="ctr"/>
        <c:lblOffset val="100"/>
        <c:noMultiLvlLbl val="0"/>
      </c:catAx>
      <c:valAx>
        <c:axId val="292672096"/>
        <c:scaling>
          <c:orientation val="minMax"/>
        </c:scaling>
        <c:delete val="0"/>
        <c:axPos val="l"/>
        <c:majorGridlines/>
        <c:title>
          <c:tx>
            <c:rich>
              <a:bodyPr rot="-5400000" vert="horz"/>
              <a:lstStyle/>
              <a:p>
                <a:pPr>
                  <a:defRPr/>
                </a:pPr>
                <a:r>
                  <a:rPr lang="en-US"/>
                  <a:t>$/watt</a:t>
                </a:r>
              </a:p>
            </c:rich>
          </c:tx>
          <c:layout>
            <c:manualLayout>
              <c:xMode val="edge"/>
              <c:yMode val="edge"/>
              <c:x val="0"/>
              <c:y val="0.41871479747464002"/>
            </c:manualLayout>
          </c:layout>
          <c:overlay val="0"/>
        </c:title>
        <c:numFmt formatCode="_(&quot;$&quot;* #,##0.00_);_(&quot;$&quot;* \(#,##0.00\);_(&quot;$&quot;* &quot;-&quot;??_);_(@_)" sourceLinked="0"/>
        <c:majorTickMark val="out"/>
        <c:minorTickMark val="none"/>
        <c:tickLblPos val="nextTo"/>
        <c:crossAx val="292671704"/>
        <c:crosses val="autoZero"/>
        <c:crossBetween val="between"/>
      </c:valAx>
    </c:plotArea>
    <c:legend>
      <c:legendPos val="r"/>
      <c:overlay val="0"/>
    </c:legend>
    <c:plotVisOnly val="1"/>
    <c:dispBlanksAs val="gap"/>
    <c:showDLblsOverMax val="0"/>
  </c:chart>
  <c:txPr>
    <a:bodyPr/>
    <a:lstStyle/>
    <a:p>
      <a:pPr>
        <a:defRPr sz="1800">
          <a:latin typeface="Gill Sans MT"/>
          <a:cs typeface="Gill Sans MT"/>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9-05T17:14:30.053" idx="1">
    <p:pos x="10" y="10"/>
    <p:text>room for more headlines if you animate photo to appear after</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55AD9-23B4-450B-A215-CF357B43D634}" type="doc">
      <dgm:prSet loTypeId="urn:microsoft.com/office/officeart/2005/8/layout/process1" loCatId="process" qsTypeId="urn:microsoft.com/office/officeart/2005/8/quickstyle/simple2" qsCatId="simple" csTypeId="urn:microsoft.com/office/officeart/2005/8/colors/accent3_2" csCatId="accent3" phldr="1"/>
      <dgm:spPr/>
    </dgm:pt>
    <dgm:pt modelId="{210B4BA3-E0F7-4EFA-A1EC-3EE50AAB8763}">
      <dgm:prSet phldrT="[Text]"/>
      <dgm:spPr/>
      <dgm:t>
        <a:bodyPr/>
        <a:lstStyle/>
        <a:p>
          <a:r>
            <a:rPr lang="en-US" dirty="0">
              <a:solidFill>
                <a:schemeClr val="tx1"/>
              </a:solidFill>
            </a:rPr>
            <a:t>Reduced installation costs</a:t>
          </a:r>
        </a:p>
      </dgm:t>
    </dgm:pt>
    <dgm:pt modelId="{7882EBEE-D9D9-40DA-A4E0-29AB210EFEA3}" type="parTrans" cxnId="{8D2E37A6-C787-4D43-A858-A548FC334607}">
      <dgm:prSet/>
      <dgm:spPr/>
      <dgm:t>
        <a:bodyPr/>
        <a:lstStyle/>
        <a:p>
          <a:endParaRPr lang="en-US"/>
        </a:p>
      </dgm:t>
    </dgm:pt>
    <dgm:pt modelId="{D25A3D02-4CE9-48A2-BB92-6440A4C9A798}" type="sibTrans" cxnId="{8D2E37A6-C787-4D43-A858-A548FC334607}">
      <dgm:prSet/>
      <dgm:spPr/>
      <dgm:t>
        <a:bodyPr/>
        <a:lstStyle/>
        <a:p>
          <a:endParaRPr lang="en-US"/>
        </a:p>
      </dgm:t>
    </dgm:pt>
    <dgm:pt modelId="{D38471F5-8E98-4AE8-BD99-AA418018B70E}">
      <dgm:prSet phldrT="[Text]"/>
      <dgm:spPr/>
      <dgm:t>
        <a:bodyPr/>
        <a:lstStyle/>
        <a:p>
          <a:r>
            <a:rPr lang="en-US" dirty="0">
              <a:solidFill>
                <a:schemeClr val="tx1"/>
              </a:solidFill>
            </a:rPr>
            <a:t>Improved financials</a:t>
          </a:r>
        </a:p>
      </dgm:t>
    </dgm:pt>
    <dgm:pt modelId="{43936E1A-F3FF-466D-B294-52308A65A280}" type="parTrans" cxnId="{26575464-ECE7-4065-A1C8-55A7F13895A6}">
      <dgm:prSet/>
      <dgm:spPr/>
      <dgm:t>
        <a:bodyPr/>
        <a:lstStyle/>
        <a:p>
          <a:endParaRPr lang="en-US"/>
        </a:p>
      </dgm:t>
    </dgm:pt>
    <dgm:pt modelId="{FBDBFF43-112C-45FF-8901-0F784D4216A3}" type="sibTrans" cxnId="{26575464-ECE7-4065-A1C8-55A7F13895A6}">
      <dgm:prSet/>
      <dgm:spPr/>
      <dgm:t>
        <a:bodyPr/>
        <a:lstStyle/>
        <a:p>
          <a:endParaRPr lang="en-US"/>
        </a:p>
      </dgm:t>
    </dgm:pt>
    <dgm:pt modelId="{92DA5A07-39DC-420A-8972-6A3472FB1062}">
      <dgm:prSet phldrT="[Text]"/>
      <dgm:spPr/>
      <dgm:t>
        <a:bodyPr/>
        <a:lstStyle/>
        <a:p>
          <a:r>
            <a:rPr lang="en-US" dirty="0">
              <a:solidFill>
                <a:schemeClr val="tx1"/>
              </a:solidFill>
            </a:rPr>
            <a:t>Better “value proposition”</a:t>
          </a:r>
        </a:p>
      </dgm:t>
    </dgm:pt>
    <dgm:pt modelId="{F7F17E8B-F4EC-43BD-971E-7AC8DDD4E2D9}" type="parTrans" cxnId="{C37E700A-AE24-4917-BF9C-110AB8FC103E}">
      <dgm:prSet/>
      <dgm:spPr/>
      <dgm:t>
        <a:bodyPr/>
        <a:lstStyle/>
        <a:p>
          <a:endParaRPr lang="en-US"/>
        </a:p>
      </dgm:t>
    </dgm:pt>
    <dgm:pt modelId="{65B281F8-9448-44DF-A6A3-8943422190C5}" type="sibTrans" cxnId="{C37E700A-AE24-4917-BF9C-110AB8FC103E}">
      <dgm:prSet/>
      <dgm:spPr/>
      <dgm:t>
        <a:bodyPr/>
        <a:lstStyle/>
        <a:p>
          <a:endParaRPr lang="en-US"/>
        </a:p>
      </dgm:t>
    </dgm:pt>
    <dgm:pt modelId="{71FF37AB-73E1-4401-86F0-F880A5089711}">
      <dgm:prSet phldrT="[Text]"/>
      <dgm:spPr/>
      <dgm:t>
        <a:bodyPr/>
        <a:lstStyle/>
        <a:p>
          <a:r>
            <a:rPr lang="en-US" dirty="0">
              <a:solidFill>
                <a:schemeClr val="tx1"/>
              </a:solidFill>
            </a:rPr>
            <a:t>More solar</a:t>
          </a:r>
        </a:p>
      </dgm:t>
    </dgm:pt>
    <dgm:pt modelId="{047A9DE7-B722-4725-9900-4F3787D4333A}" type="parTrans" cxnId="{476FC133-DA7D-4AA1-9DBF-79874EDDAC94}">
      <dgm:prSet/>
      <dgm:spPr/>
      <dgm:t>
        <a:bodyPr/>
        <a:lstStyle/>
        <a:p>
          <a:endParaRPr lang="en-US"/>
        </a:p>
      </dgm:t>
    </dgm:pt>
    <dgm:pt modelId="{E62F8450-1A9E-48E8-96BC-9E4EF138A0BF}" type="sibTrans" cxnId="{476FC133-DA7D-4AA1-9DBF-79874EDDAC94}">
      <dgm:prSet/>
      <dgm:spPr/>
      <dgm:t>
        <a:bodyPr/>
        <a:lstStyle/>
        <a:p>
          <a:endParaRPr lang="en-US"/>
        </a:p>
      </dgm:t>
    </dgm:pt>
    <dgm:pt modelId="{A7C2197A-038F-466A-864B-4FED8B516710}" type="pres">
      <dgm:prSet presAssocID="{5EF55AD9-23B4-450B-A215-CF357B43D634}" presName="Name0" presStyleCnt="0">
        <dgm:presLayoutVars>
          <dgm:dir/>
          <dgm:resizeHandles val="exact"/>
        </dgm:presLayoutVars>
      </dgm:prSet>
      <dgm:spPr/>
    </dgm:pt>
    <dgm:pt modelId="{33D952E6-6096-4529-9BF7-A834B3C3B68A}" type="pres">
      <dgm:prSet presAssocID="{210B4BA3-E0F7-4EFA-A1EC-3EE50AAB8763}" presName="node" presStyleLbl="node1" presStyleIdx="0" presStyleCnt="4">
        <dgm:presLayoutVars>
          <dgm:bulletEnabled val="1"/>
        </dgm:presLayoutVars>
      </dgm:prSet>
      <dgm:spPr/>
    </dgm:pt>
    <dgm:pt modelId="{38C8C383-C4D8-4FAE-AE16-369F2B1AEA80}" type="pres">
      <dgm:prSet presAssocID="{D25A3D02-4CE9-48A2-BB92-6440A4C9A798}" presName="sibTrans" presStyleLbl="sibTrans2D1" presStyleIdx="0" presStyleCnt="3"/>
      <dgm:spPr/>
    </dgm:pt>
    <dgm:pt modelId="{6EBF0995-8207-4910-8D62-67BDDF50B760}" type="pres">
      <dgm:prSet presAssocID="{D25A3D02-4CE9-48A2-BB92-6440A4C9A798}" presName="connectorText" presStyleLbl="sibTrans2D1" presStyleIdx="0" presStyleCnt="3"/>
      <dgm:spPr/>
    </dgm:pt>
    <dgm:pt modelId="{424FCAC4-EA44-4CE1-9502-683C1C346CA3}" type="pres">
      <dgm:prSet presAssocID="{D38471F5-8E98-4AE8-BD99-AA418018B70E}" presName="node" presStyleLbl="node1" presStyleIdx="1" presStyleCnt="4">
        <dgm:presLayoutVars>
          <dgm:bulletEnabled val="1"/>
        </dgm:presLayoutVars>
      </dgm:prSet>
      <dgm:spPr/>
    </dgm:pt>
    <dgm:pt modelId="{D2C1BF29-6D30-4486-A4F4-3040035DE0A3}" type="pres">
      <dgm:prSet presAssocID="{FBDBFF43-112C-45FF-8901-0F784D4216A3}" presName="sibTrans" presStyleLbl="sibTrans2D1" presStyleIdx="1" presStyleCnt="3"/>
      <dgm:spPr/>
    </dgm:pt>
    <dgm:pt modelId="{C94A0804-0001-4280-8FBA-C1D5BAE52CDF}" type="pres">
      <dgm:prSet presAssocID="{FBDBFF43-112C-45FF-8901-0F784D4216A3}" presName="connectorText" presStyleLbl="sibTrans2D1" presStyleIdx="1" presStyleCnt="3"/>
      <dgm:spPr/>
    </dgm:pt>
    <dgm:pt modelId="{80D9B13E-2F38-4E35-803E-CEEC854A3F0A}" type="pres">
      <dgm:prSet presAssocID="{92DA5A07-39DC-420A-8972-6A3472FB1062}" presName="node" presStyleLbl="node1" presStyleIdx="2" presStyleCnt="4">
        <dgm:presLayoutVars>
          <dgm:bulletEnabled val="1"/>
        </dgm:presLayoutVars>
      </dgm:prSet>
      <dgm:spPr/>
    </dgm:pt>
    <dgm:pt modelId="{5EB8FAE9-E1D5-40E6-9751-61A622EDE1B0}" type="pres">
      <dgm:prSet presAssocID="{65B281F8-9448-44DF-A6A3-8943422190C5}" presName="sibTrans" presStyleLbl="sibTrans2D1" presStyleIdx="2" presStyleCnt="3"/>
      <dgm:spPr/>
    </dgm:pt>
    <dgm:pt modelId="{78645011-524D-47B1-A100-93FD6482E8AE}" type="pres">
      <dgm:prSet presAssocID="{65B281F8-9448-44DF-A6A3-8943422190C5}" presName="connectorText" presStyleLbl="sibTrans2D1" presStyleIdx="2" presStyleCnt="3"/>
      <dgm:spPr/>
    </dgm:pt>
    <dgm:pt modelId="{FFC7932D-6782-49B0-9954-637335109AFE}" type="pres">
      <dgm:prSet presAssocID="{71FF37AB-73E1-4401-86F0-F880A5089711}" presName="node" presStyleLbl="node1" presStyleIdx="3" presStyleCnt="4">
        <dgm:presLayoutVars>
          <dgm:bulletEnabled val="1"/>
        </dgm:presLayoutVars>
      </dgm:prSet>
      <dgm:spPr/>
    </dgm:pt>
  </dgm:ptLst>
  <dgm:cxnLst>
    <dgm:cxn modelId="{A7B98900-F9F4-4546-85A4-B6450D8D7A69}" type="presOf" srcId="{71FF37AB-73E1-4401-86F0-F880A5089711}" destId="{FFC7932D-6782-49B0-9954-637335109AFE}" srcOrd="0" destOrd="0" presId="urn:microsoft.com/office/officeart/2005/8/layout/process1"/>
    <dgm:cxn modelId="{C37E700A-AE24-4917-BF9C-110AB8FC103E}" srcId="{5EF55AD9-23B4-450B-A215-CF357B43D634}" destId="{92DA5A07-39DC-420A-8972-6A3472FB1062}" srcOrd="2" destOrd="0" parTransId="{F7F17E8B-F4EC-43BD-971E-7AC8DDD4E2D9}" sibTransId="{65B281F8-9448-44DF-A6A3-8943422190C5}"/>
    <dgm:cxn modelId="{F498C215-A92C-4D96-8725-002D66F7B077}" type="presOf" srcId="{65B281F8-9448-44DF-A6A3-8943422190C5}" destId="{78645011-524D-47B1-A100-93FD6482E8AE}" srcOrd="1" destOrd="0" presId="urn:microsoft.com/office/officeart/2005/8/layout/process1"/>
    <dgm:cxn modelId="{4AA1B932-FB5E-4A3D-9ADC-B824D7E90FF3}" type="presOf" srcId="{5EF55AD9-23B4-450B-A215-CF357B43D634}" destId="{A7C2197A-038F-466A-864B-4FED8B516710}" srcOrd="0" destOrd="0" presId="urn:microsoft.com/office/officeart/2005/8/layout/process1"/>
    <dgm:cxn modelId="{476FC133-DA7D-4AA1-9DBF-79874EDDAC94}" srcId="{5EF55AD9-23B4-450B-A215-CF357B43D634}" destId="{71FF37AB-73E1-4401-86F0-F880A5089711}" srcOrd="3" destOrd="0" parTransId="{047A9DE7-B722-4725-9900-4F3787D4333A}" sibTransId="{E62F8450-1A9E-48E8-96BC-9E4EF138A0BF}"/>
    <dgm:cxn modelId="{DE08BA3C-0196-469E-827C-6770F34D3F1B}" type="presOf" srcId="{65B281F8-9448-44DF-A6A3-8943422190C5}" destId="{5EB8FAE9-E1D5-40E6-9751-61A622EDE1B0}" srcOrd="0" destOrd="0" presId="urn:microsoft.com/office/officeart/2005/8/layout/process1"/>
    <dgm:cxn modelId="{049A6F5D-821F-459F-B5B3-B8E515E31446}" type="presOf" srcId="{FBDBFF43-112C-45FF-8901-0F784D4216A3}" destId="{D2C1BF29-6D30-4486-A4F4-3040035DE0A3}" srcOrd="0" destOrd="0" presId="urn:microsoft.com/office/officeart/2005/8/layout/process1"/>
    <dgm:cxn modelId="{26575464-ECE7-4065-A1C8-55A7F13895A6}" srcId="{5EF55AD9-23B4-450B-A215-CF357B43D634}" destId="{D38471F5-8E98-4AE8-BD99-AA418018B70E}" srcOrd="1" destOrd="0" parTransId="{43936E1A-F3FF-466D-B294-52308A65A280}" sibTransId="{FBDBFF43-112C-45FF-8901-0F784D4216A3}"/>
    <dgm:cxn modelId="{56F12867-2A61-4FE0-A63B-7EFE8CDA238E}" type="presOf" srcId="{D25A3D02-4CE9-48A2-BB92-6440A4C9A798}" destId="{6EBF0995-8207-4910-8D62-67BDDF50B760}" srcOrd="1" destOrd="0" presId="urn:microsoft.com/office/officeart/2005/8/layout/process1"/>
    <dgm:cxn modelId="{441BA448-97B5-4E3C-8732-7BFC8A2ABCD0}" type="presOf" srcId="{FBDBFF43-112C-45FF-8901-0F784D4216A3}" destId="{C94A0804-0001-4280-8FBA-C1D5BAE52CDF}" srcOrd="1" destOrd="0" presId="urn:microsoft.com/office/officeart/2005/8/layout/process1"/>
    <dgm:cxn modelId="{A5416171-D838-475A-8EB7-0F4C85F03208}" type="presOf" srcId="{D25A3D02-4CE9-48A2-BB92-6440A4C9A798}" destId="{38C8C383-C4D8-4FAE-AE16-369F2B1AEA80}" srcOrd="0" destOrd="0" presId="urn:microsoft.com/office/officeart/2005/8/layout/process1"/>
    <dgm:cxn modelId="{8D2E37A6-C787-4D43-A858-A548FC334607}" srcId="{5EF55AD9-23B4-450B-A215-CF357B43D634}" destId="{210B4BA3-E0F7-4EFA-A1EC-3EE50AAB8763}" srcOrd="0" destOrd="0" parTransId="{7882EBEE-D9D9-40DA-A4E0-29AB210EFEA3}" sibTransId="{D25A3D02-4CE9-48A2-BB92-6440A4C9A798}"/>
    <dgm:cxn modelId="{2C2C80CC-9463-499D-9355-1F140AA693FC}" type="presOf" srcId="{210B4BA3-E0F7-4EFA-A1EC-3EE50AAB8763}" destId="{33D952E6-6096-4529-9BF7-A834B3C3B68A}" srcOrd="0" destOrd="0" presId="urn:microsoft.com/office/officeart/2005/8/layout/process1"/>
    <dgm:cxn modelId="{718F68D7-34A0-4B96-808D-CC396BCBFA90}" type="presOf" srcId="{D38471F5-8E98-4AE8-BD99-AA418018B70E}" destId="{424FCAC4-EA44-4CE1-9502-683C1C346CA3}" srcOrd="0" destOrd="0" presId="urn:microsoft.com/office/officeart/2005/8/layout/process1"/>
    <dgm:cxn modelId="{032BBDFD-1A4E-451F-B4D7-FF8AC4CFBBD7}" type="presOf" srcId="{92DA5A07-39DC-420A-8972-6A3472FB1062}" destId="{80D9B13E-2F38-4E35-803E-CEEC854A3F0A}" srcOrd="0" destOrd="0" presId="urn:microsoft.com/office/officeart/2005/8/layout/process1"/>
    <dgm:cxn modelId="{E9912F8B-F1FF-4809-A900-EDC194B09432}" type="presParOf" srcId="{A7C2197A-038F-466A-864B-4FED8B516710}" destId="{33D952E6-6096-4529-9BF7-A834B3C3B68A}" srcOrd="0" destOrd="0" presId="urn:microsoft.com/office/officeart/2005/8/layout/process1"/>
    <dgm:cxn modelId="{3A9CDB64-C967-4F80-B504-AD3D2A8A2E3B}" type="presParOf" srcId="{A7C2197A-038F-466A-864B-4FED8B516710}" destId="{38C8C383-C4D8-4FAE-AE16-369F2B1AEA80}" srcOrd="1" destOrd="0" presId="urn:microsoft.com/office/officeart/2005/8/layout/process1"/>
    <dgm:cxn modelId="{3A373C44-431C-4876-83AE-12FADBDDA62E}" type="presParOf" srcId="{38C8C383-C4D8-4FAE-AE16-369F2B1AEA80}" destId="{6EBF0995-8207-4910-8D62-67BDDF50B760}" srcOrd="0" destOrd="0" presId="urn:microsoft.com/office/officeart/2005/8/layout/process1"/>
    <dgm:cxn modelId="{495255E1-D378-4C48-A534-CE439838E925}" type="presParOf" srcId="{A7C2197A-038F-466A-864B-4FED8B516710}" destId="{424FCAC4-EA44-4CE1-9502-683C1C346CA3}" srcOrd="2" destOrd="0" presId="urn:microsoft.com/office/officeart/2005/8/layout/process1"/>
    <dgm:cxn modelId="{199D50E3-0EE0-4F70-B455-CDFFD2DFFE80}" type="presParOf" srcId="{A7C2197A-038F-466A-864B-4FED8B516710}" destId="{D2C1BF29-6D30-4486-A4F4-3040035DE0A3}" srcOrd="3" destOrd="0" presId="urn:microsoft.com/office/officeart/2005/8/layout/process1"/>
    <dgm:cxn modelId="{65C666FE-981B-47D2-A62C-E901CD546AE8}" type="presParOf" srcId="{D2C1BF29-6D30-4486-A4F4-3040035DE0A3}" destId="{C94A0804-0001-4280-8FBA-C1D5BAE52CDF}" srcOrd="0" destOrd="0" presId="urn:microsoft.com/office/officeart/2005/8/layout/process1"/>
    <dgm:cxn modelId="{1F03B622-310B-4332-B8FE-393427A84D4D}" type="presParOf" srcId="{A7C2197A-038F-466A-864B-4FED8B516710}" destId="{80D9B13E-2F38-4E35-803E-CEEC854A3F0A}" srcOrd="4" destOrd="0" presId="urn:microsoft.com/office/officeart/2005/8/layout/process1"/>
    <dgm:cxn modelId="{DC334E46-ADCF-41AF-9613-74E999888E74}" type="presParOf" srcId="{A7C2197A-038F-466A-864B-4FED8B516710}" destId="{5EB8FAE9-E1D5-40E6-9751-61A622EDE1B0}" srcOrd="5" destOrd="0" presId="urn:microsoft.com/office/officeart/2005/8/layout/process1"/>
    <dgm:cxn modelId="{0E10963C-3469-49A0-B61F-E748F48F8C1B}" type="presParOf" srcId="{5EB8FAE9-E1D5-40E6-9751-61A622EDE1B0}" destId="{78645011-524D-47B1-A100-93FD6482E8AE}" srcOrd="0" destOrd="0" presId="urn:microsoft.com/office/officeart/2005/8/layout/process1"/>
    <dgm:cxn modelId="{585DCF5E-9B72-4FC8-90EC-252D8F7B5947}" type="presParOf" srcId="{A7C2197A-038F-466A-864B-4FED8B516710}" destId="{FFC7932D-6782-49B0-9954-637335109AFE}"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D92A73-5503-4FC4-B0B7-85F811F558F4}" type="doc">
      <dgm:prSet loTypeId="urn:microsoft.com/office/officeart/2005/8/layout/hList9" loCatId="list" qsTypeId="urn:microsoft.com/office/officeart/2005/8/quickstyle/simple5" qsCatId="simple" csTypeId="urn:microsoft.com/office/officeart/2005/8/colors/accent3_2" csCatId="accent3" phldr="1"/>
      <dgm:spPr/>
      <dgm:t>
        <a:bodyPr/>
        <a:lstStyle/>
        <a:p>
          <a:endParaRPr lang="en-US"/>
        </a:p>
      </dgm:t>
    </dgm:pt>
    <dgm:pt modelId="{775D0D4C-BD22-4984-B005-4365D0E0FE63}">
      <dgm:prSet phldrT="[Text]"/>
      <dgm:spPr/>
      <dgm:t>
        <a:bodyPr/>
        <a:lstStyle/>
        <a:p>
          <a:r>
            <a:rPr lang="en-US" dirty="0"/>
            <a:t>29.4 jobs</a:t>
          </a:r>
        </a:p>
      </dgm:t>
    </dgm:pt>
    <dgm:pt modelId="{D58841EE-F16D-4B06-AB79-8BEC6702F010}" type="parTrans" cxnId="{66BEBA5A-1573-4956-8810-DE7032F3F8D4}">
      <dgm:prSet/>
      <dgm:spPr/>
      <dgm:t>
        <a:bodyPr/>
        <a:lstStyle/>
        <a:p>
          <a:endParaRPr lang="en-US"/>
        </a:p>
      </dgm:t>
    </dgm:pt>
    <dgm:pt modelId="{A0E8FC56-9D54-49F5-B138-E073F81045D5}" type="sibTrans" cxnId="{66BEBA5A-1573-4956-8810-DE7032F3F8D4}">
      <dgm:prSet/>
      <dgm:spPr/>
      <dgm:t>
        <a:bodyPr/>
        <a:lstStyle/>
        <a:p>
          <a:endParaRPr lang="en-US"/>
        </a:p>
      </dgm:t>
    </dgm:pt>
    <dgm:pt modelId="{7187A210-CF4F-4060-8FDB-246B09900F16}">
      <dgm:prSet phldrT="[Text]"/>
      <dgm:spPr/>
      <dgm:t>
        <a:bodyPr/>
        <a:lstStyle/>
        <a:p>
          <a:r>
            <a:rPr lang="en-US" dirty="0"/>
            <a:t>Residential solar</a:t>
          </a:r>
        </a:p>
      </dgm:t>
    </dgm:pt>
    <dgm:pt modelId="{E1D8D604-F4FD-4F1D-9701-96E9D99E684C}" type="parTrans" cxnId="{253D95ED-0334-4637-AAB8-1CE786113537}">
      <dgm:prSet/>
      <dgm:spPr/>
      <dgm:t>
        <a:bodyPr/>
        <a:lstStyle/>
        <a:p>
          <a:endParaRPr lang="en-US"/>
        </a:p>
      </dgm:t>
    </dgm:pt>
    <dgm:pt modelId="{05236F50-87E4-43F3-9193-F736E5B1F7E6}" type="sibTrans" cxnId="{253D95ED-0334-4637-AAB8-1CE786113537}">
      <dgm:prSet/>
      <dgm:spPr/>
      <dgm:t>
        <a:bodyPr/>
        <a:lstStyle/>
        <a:p>
          <a:endParaRPr lang="en-US"/>
        </a:p>
      </dgm:t>
    </dgm:pt>
    <dgm:pt modelId="{597CEE14-13D6-4EDE-B629-6BE3934569D4}">
      <dgm:prSet phldrT="[Text]"/>
      <dgm:spPr/>
      <dgm:t>
        <a:bodyPr/>
        <a:lstStyle/>
        <a:p>
          <a:r>
            <a:rPr lang="en-US" dirty="0"/>
            <a:t>15.8 jobs</a:t>
          </a:r>
        </a:p>
      </dgm:t>
    </dgm:pt>
    <dgm:pt modelId="{818E8D48-3FB3-46F8-89EE-E70DD72A1ED8}" type="parTrans" cxnId="{C6267347-4BED-4BFE-BE02-F95B3A27E1AA}">
      <dgm:prSet/>
      <dgm:spPr/>
      <dgm:t>
        <a:bodyPr/>
        <a:lstStyle/>
        <a:p>
          <a:endParaRPr lang="en-US"/>
        </a:p>
      </dgm:t>
    </dgm:pt>
    <dgm:pt modelId="{EE2A6C54-823A-4CF0-8641-24A0FC67FA5E}" type="sibTrans" cxnId="{C6267347-4BED-4BFE-BE02-F95B3A27E1AA}">
      <dgm:prSet/>
      <dgm:spPr/>
      <dgm:t>
        <a:bodyPr/>
        <a:lstStyle/>
        <a:p>
          <a:endParaRPr lang="en-US"/>
        </a:p>
      </dgm:t>
    </dgm:pt>
    <dgm:pt modelId="{8BC9B2C7-6303-404C-9C17-B27534691B73}">
      <dgm:prSet phldrT="[Text]"/>
      <dgm:spPr/>
      <dgm:t>
        <a:bodyPr/>
        <a:lstStyle/>
        <a:p>
          <a:r>
            <a:rPr lang="en-US" dirty="0"/>
            <a:t>Non-residential solar</a:t>
          </a:r>
        </a:p>
      </dgm:t>
    </dgm:pt>
    <dgm:pt modelId="{81CB1F10-4BB1-4CA9-97C9-EDF8FFDF9ACF}" type="parTrans" cxnId="{F64FCC21-179D-4F17-B4D7-E9E4AAA21982}">
      <dgm:prSet/>
      <dgm:spPr/>
      <dgm:t>
        <a:bodyPr/>
        <a:lstStyle/>
        <a:p>
          <a:endParaRPr lang="en-US"/>
        </a:p>
      </dgm:t>
    </dgm:pt>
    <dgm:pt modelId="{FA22327C-7F3D-4EED-9E02-3AE2CF465B50}" type="sibTrans" cxnId="{F64FCC21-179D-4F17-B4D7-E9E4AAA21982}">
      <dgm:prSet/>
      <dgm:spPr/>
      <dgm:t>
        <a:bodyPr/>
        <a:lstStyle/>
        <a:p>
          <a:endParaRPr lang="en-US"/>
        </a:p>
      </dgm:t>
    </dgm:pt>
    <dgm:pt modelId="{4D67ABA4-73FB-4AC0-AE6D-A2097287AA5A}">
      <dgm:prSet phldrT="[Text]"/>
      <dgm:spPr/>
      <dgm:t>
        <a:bodyPr/>
        <a:lstStyle/>
        <a:p>
          <a:r>
            <a:rPr lang="en-US" dirty="0"/>
            <a:t>2.8 jobs</a:t>
          </a:r>
        </a:p>
      </dgm:t>
    </dgm:pt>
    <dgm:pt modelId="{1E8474B0-716D-490B-9270-582D5370DD85}" type="parTrans" cxnId="{0115B791-0BE1-45AC-B75C-CA3629DD8A66}">
      <dgm:prSet/>
      <dgm:spPr/>
      <dgm:t>
        <a:bodyPr/>
        <a:lstStyle/>
        <a:p>
          <a:endParaRPr lang="en-US"/>
        </a:p>
      </dgm:t>
    </dgm:pt>
    <dgm:pt modelId="{867CC444-4021-4EF9-AD56-40C3210BD394}" type="sibTrans" cxnId="{0115B791-0BE1-45AC-B75C-CA3629DD8A66}">
      <dgm:prSet/>
      <dgm:spPr/>
      <dgm:t>
        <a:bodyPr/>
        <a:lstStyle/>
        <a:p>
          <a:endParaRPr lang="en-US"/>
        </a:p>
      </dgm:t>
    </dgm:pt>
    <dgm:pt modelId="{90242E3C-E421-403E-93B2-5EAD1595E1CE}">
      <dgm:prSet phldrT="[Text]"/>
      <dgm:spPr/>
      <dgm:t>
        <a:bodyPr/>
        <a:lstStyle/>
        <a:p>
          <a:r>
            <a:rPr lang="en-US" dirty="0"/>
            <a:t>Utility scale solar</a:t>
          </a:r>
        </a:p>
      </dgm:t>
    </dgm:pt>
    <dgm:pt modelId="{6C5AFBA3-EA25-4B06-919D-4705E2853971}" type="parTrans" cxnId="{2FD5B441-E66F-4AC9-ACB0-E7049EF1A31D}">
      <dgm:prSet/>
      <dgm:spPr/>
      <dgm:t>
        <a:bodyPr/>
        <a:lstStyle/>
        <a:p>
          <a:endParaRPr lang="en-US"/>
        </a:p>
      </dgm:t>
    </dgm:pt>
    <dgm:pt modelId="{6813C788-5B44-422D-A18E-3E8229B8B18A}" type="sibTrans" cxnId="{2FD5B441-E66F-4AC9-ACB0-E7049EF1A31D}">
      <dgm:prSet/>
      <dgm:spPr/>
      <dgm:t>
        <a:bodyPr/>
        <a:lstStyle/>
        <a:p>
          <a:endParaRPr lang="en-US"/>
        </a:p>
      </dgm:t>
    </dgm:pt>
    <dgm:pt modelId="{8AAF7ACE-7C77-467B-AF7C-50732A1A0DE2}" type="pres">
      <dgm:prSet presAssocID="{FFD92A73-5503-4FC4-B0B7-85F811F558F4}" presName="list" presStyleCnt="0">
        <dgm:presLayoutVars>
          <dgm:dir/>
          <dgm:animLvl val="lvl"/>
        </dgm:presLayoutVars>
      </dgm:prSet>
      <dgm:spPr/>
    </dgm:pt>
    <dgm:pt modelId="{A87C8871-9288-4CFB-956D-9D0FA50B9EC2}" type="pres">
      <dgm:prSet presAssocID="{775D0D4C-BD22-4984-B005-4365D0E0FE63}" presName="posSpace" presStyleCnt="0"/>
      <dgm:spPr/>
    </dgm:pt>
    <dgm:pt modelId="{8811C5BB-93A1-48BE-B7F7-815EDCBD5EFC}" type="pres">
      <dgm:prSet presAssocID="{775D0D4C-BD22-4984-B005-4365D0E0FE63}" presName="vertFlow" presStyleCnt="0"/>
      <dgm:spPr/>
    </dgm:pt>
    <dgm:pt modelId="{B3373A0D-D4CB-40CE-A699-058BF6DD3331}" type="pres">
      <dgm:prSet presAssocID="{775D0D4C-BD22-4984-B005-4365D0E0FE63}" presName="topSpace" presStyleCnt="0"/>
      <dgm:spPr/>
    </dgm:pt>
    <dgm:pt modelId="{AD00AEF8-2857-426A-B0D7-AD852E78ECA7}" type="pres">
      <dgm:prSet presAssocID="{775D0D4C-BD22-4984-B005-4365D0E0FE63}" presName="firstComp" presStyleCnt="0"/>
      <dgm:spPr/>
    </dgm:pt>
    <dgm:pt modelId="{AE2098B2-11AD-41FE-B771-C31AE11C8F0B}" type="pres">
      <dgm:prSet presAssocID="{775D0D4C-BD22-4984-B005-4365D0E0FE63}" presName="firstChild" presStyleLbl="bgAccFollowNode1" presStyleIdx="0" presStyleCnt="3"/>
      <dgm:spPr/>
    </dgm:pt>
    <dgm:pt modelId="{1936A1F6-A2C1-4466-B23B-EF6560AAE98A}" type="pres">
      <dgm:prSet presAssocID="{775D0D4C-BD22-4984-B005-4365D0E0FE63}" presName="firstChildTx" presStyleLbl="bgAccFollowNode1" presStyleIdx="0" presStyleCnt="3">
        <dgm:presLayoutVars>
          <dgm:bulletEnabled val="1"/>
        </dgm:presLayoutVars>
      </dgm:prSet>
      <dgm:spPr/>
    </dgm:pt>
    <dgm:pt modelId="{CAF38C83-760A-453B-8235-E3E470FD099E}" type="pres">
      <dgm:prSet presAssocID="{775D0D4C-BD22-4984-B005-4365D0E0FE63}" presName="negSpace" presStyleCnt="0"/>
      <dgm:spPr/>
    </dgm:pt>
    <dgm:pt modelId="{B2204F20-A632-4E9D-BAB5-5A4648E15E2D}" type="pres">
      <dgm:prSet presAssocID="{775D0D4C-BD22-4984-B005-4365D0E0FE63}" presName="circle" presStyleLbl="node1" presStyleIdx="0" presStyleCnt="3"/>
      <dgm:spPr/>
    </dgm:pt>
    <dgm:pt modelId="{2B3E072D-C5E1-45D4-90C2-AEC94A91D15A}" type="pres">
      <dgm:prSet presAssocID="{A0E8FC56-9D54-49F5-B138-E073F81045D5}" presName="transSpace" presStyleCnt="0"/>
      <dgm:spPr/>
    </dgm:pt>
    <dgm:pt modelId="{8B59F82E-B392-4441-B322-6E85DEE2A34C}" type="pres">
      <dgm:prSet presAssocID="{597CEE14-13D6-4EDE-B629-6BE3934569D4}" presName="posSpace" presStyleCnt="0"/>
      <dgm:spPr/>
    </dgm:pt>
    <dgm:pt modelId="{7D97DA13-C392-48DC-B28C-09579FB5AD08}" type="pres">
      <dgm:prSet presAssocID="{597CEE14-13D6-4EDE-B629-6BE3934569D4}" presName="vertFlow" presStyleCnt="0"/>
      <dgm:spPr/>
    </dgm:pt>
    <dgm:pt modelId="{EFB5C208-5ADC-4AE6-BE45-A5FE4D58F9C0}" type="pres">
      <dgm:prSet presAssocID="{597CEE14-13D6-4EDE-B629-6BE3934569D4}" presName="topSpace" presStyleCnt="0"/>
      <dgm:spPr/>
    </dgm:pt>
    <dgm:pt modelId="{FD9FACF3-A553-45F9-A330-576C15EFAFF2}" type="pres">
      <dgm:prSet presAssocID="{597CEE14-13D6-4EDE-B629-6BE3934569D4}" presName="firstComp" presStyleCnt="0"/>
      <dgm:spPr/>
    </dgm:pt>
    <dgm:pt modelId="{854FC4C1-C163-4169-8683-7CDF08E2E60B}" type="pres">
      <dgm:prSet presAssocID="{597CEE14-13D6-4EDE-B629-6BE3934569D4}" presName="firstChild" presStyleLbl="bgAccFollowNode1" presStyleIdx="1" presStyleCnt="3"/>
      <dgm:spPr/>
    </dgm:pt>
    <dgm:pt modelId="{706949DC-3B5F-4B43-AAE3-A7F8C9A46082}" type="pres">
      <dgm:prSet presAssocID="{597CEE14-13D6-4EDE-B629-6BE3934569D4}" presName="firstChildTx" presStyleLbl="bgAccFollowNode1" presStyleIdx="1" presStyleCnt="3">
        <dgm:presLayoutVars>
          <dgm:bulletEnabled val="1"/>
        </dgm:presLayoutVars>
      </dgm:prSet>
      <dgm:spPr/>
    </dgm:pt>
    <dgm:pt modelId="{18ECDC6D-3D34-4A8B-B677-229072123B90}" type="pres">
      <dgm:prSet presAssocID="{597CEE14-13D6-4EDE-B629-6BE3934569D4}" presName="negSpace" presStyleCnt="0"/>
      <dgm:spPr/>
    </dgm:pt>
    <dgm:pt modelId="{0272E24C-CE91-4A3E-9F9D-B61096DC8850}" type="pres">
      <dgm:prSet presAssocID="{597CEE14-13D6-4EDE-B629-6BE3934569D4}" presName="circle" presStyleLbl="node1" presStyleIdx="1" presStyleCnt="3"/>
      <dgm:spPr/>
    </dgm:pt>
    <dgm:pt modelId="{D2EF75A7-03EE-45B4-A111-6297149FB707}" type="pres">
      <dgm:prSet presAssocID="{EE2A6C54-823A-4CF0-8641-24A0FC67FA5E}" presName="transSpace" presStyleCnt="0"/>
      <dgm:spPr/>
    </dgm:pt>
    <dgm:pt modelId="{47D3DECE-2951-47EC-A454-752C16083C7B}" type="pres">
      <dgm:prSet presAssocID="{4D67ABA4-73FB-4AC0-AE6D-A2097287AA5A}" presName="posSpace" presStyleCnt="0"/>
      <dgm:spPr/>
    </dgm:pt>
    <dgm:pt modelId="{97F91542-DE55-4930-848E-8AD67D3F453A}" type="pres">
      <dgm:prSet presAssocID="{4D67ABA4-73FB-4AC0-AE6D-A2097287AA5A}" presName="vertFlow" presStyleCnt="0"/>
      <dgm:spPr/>
    </dgm:pt>
    <dgm:pt modelId="{C676C2E4-4D8E-4825-9676-B467660C63C2}" type="pres">
      <dgm:prSet presAssocID="{4D67ABA4-73FB-4AC0-AE6D-A2097287AA5A}" presName="topSpace" presStyleCnt="0"/>
      <dgm:spPr/>
    </dgm:pt>
    <dgm:pt modelId="{5BA488E8-F563-4C7B-8E59-635CDCA90A74}" type="pres">
      <dgm:prSet presAssocID="{4D67ABA4-73FB-4AC0-AE6D-A2097287AA5A}" presName="firstComp" presStyleCnt="0"/>
      <dgm:spPr/>
    </dgm:pt>
    <dgm:pt modelId="{2B144B04-11AE-4808-A63A-E351A0A238C3}" type="pres">
      <dgm:prSet presAssocID="{4D67ABA4-73FB-4AC0-AE6D-A2097287AA5A}" presName="firstChild" presStyleLbl="bgAccFollowNode1" presStyleIdx="2" presStyleCnt="3"/>
      <dgm:spPr/>
    </dgm:pt>
    <dgm:pt modelId="{CD5B09C3-CAA6-4BFA-B62B-851AEBE1D934}" type="pres">
      <dgm:prSet presAssocID="{4D67ABA4-73FB-4AC0-AE6D-A2097287AA5A}" presName="firstChildTx" presStyleLbl="bgAccFollowNode1" presStyleIdx="2" presStyleCnt="3">
        <dgm:presLayoutVars>
          <dgm:bulletEnabled val="1"/>
        </dgm:presLayoutVars>
      </dgm:prSet>
      <dgm:spPr/>
    </dgm:pt>
    <dgm:pt modelId="{6A2D956D-9D11-4FFE-AED2-BB5879A1C006}" type="pres">
      <dgm:prSet presAssocID="{4D67ABA4-73FB-4AC0-AE6D-A2097287AA5A}" presName="negSpace" presStyleCnt="0"/>
      <dgm:spPr/>
    </dgm:pt>
    <dgm:pt modelId="{53D6332A-F476-4878-9901-0E0B2FFE6153}" type="pres">
      <dgm:prSet presAssocID="{4D67ABA4-73FB-4AC0-AE6D-A2097287AA5A}" presName="circle" presStyleLbl="node1" presStyleIdx="2" presStyleCnt="3"/>
      <dgm:spPr/>
    </dgm:pt>
  </dgm:ptLst>
  <dgm:cxnLst>
    <dgm:cxn modelId="{60CEC007-8694-4C0A-BB25-156A06009AF0}" type="presOf" srcId="{7187A210-CF4F-4060-8FDB-246B09900F16}" destId="{AE2098B2-11AD-41FE-B771-C31AE11C8F0B}" srcOrd="0" destOrd="0" presId="urn:microsoft.com/office/officeart/2005/8/layout/hList9"/>
    <dgm:cxn modelId="{F64FCC21-179D-4F17-B4D7-E9E4AAA21982}" srcId="{597CEE14-13D6-4EDE-B629-6BE3934569D4}" destId="{8BC9B2C7-6303-404C-9C17-B27534691B73}" srcOrd="0" destOrd="0" parTransId="{81CB1F10-4BB1-4CA9-97C9-EDF8FFDF9ACF}" sibTransId="{FA22327C-7F3D-4EED-9E02-3AE2CF465B50}"/>
    <dgm:cxn modelId="{D1A51137-2A17-42C4-8068-50CC3D26282C}" type="presOf" srcId="{4D67ABA4-73FB-4AC0-AE6D-A2097287AA5A}" destId="{53D6332A-F476-4878-9901-0E0B2FFE6153}" srcOrd="0" destOrd="0" presId="urn:microsoft.com/office/officeart/2005/8/layout/hList9"/>
    <dgm:cxn modelId="{FE19133D-AAF8-4884-AD95-EF672A616840}" type="presOf" srcId="{FFD92A73-5503-4FC4-B0B7-85F811F558F4}" destId="{8AAF7ACE-7C77-467B-AF7C-50732A1A0DE2}" srcOrd="0" destOrd="0" presId="urn:microsoft.com/office/officeart/2005/8/layout/hList9"/>
    <dgm:cxn modelId="{2FD5B441-E66F-4AC9-ACB0-E7049EF1A31D}" srcId="{4D67ABA4-73FB-4AC0-AE6D-A2097287AA5A}" destId="{90242E3C-E421-403E-93B2-5EAD1595E1CE}" srcOrd="0" destOrd="0" parTransId="{6C5AFBA3-EA25-4B06-919D-4705E2853971}" sibTransId="{6813C788-5B44-422D-A18E-3E8229B8B18A}"/>
    <dgm:cxn modelId="{C6267347-4BED-4BFE-BE02-F95B3A27E1AA}" srcId="{FFD92A73-5503-4FC4-B0B7-85F811F558F4}" destId="{597CEE14-13D6-4EDE-B629-6BE3934569D4}" srcOrd="1" destOrd="0" parTransId="{818E8D48-3FB3-46F8-89EE-E70DD72A1ED8}" sibTransId="{EE2A6C54-823A-4CF0-8641-24A0FC67FA5E}"/>
    <dgm:cxn modelId="{66BEBA5A-1573-4956-8810-DE7032F3F8D4}" srcId="{FFD92A73-5503-4FC4-B0B7-85F811F558F4}" destId="{775D0D4C-BD22-4984-B005-4365D0E0FE63}" srcOrd="0" destOrd="0" parTransId="{D58841EE-F16D-4B06-AB79-8BEC6702F010}" sibTransId="{A0E8FC56-9D54-49F5-B138-E073F81045D5}"/>
    <dgm:cxn modelId="{C6ED957D-9410-4ED8-8C0A-153CBC8945C4}" type="presOf" srcId="{775D0D4C-BD22-4984-B005-4365D0E0FE63}" destId="{B2204F20-A632-4E9D-BAB5-5A4648E15E2D}" srcOrd="0" destOrd="0" presId="urn:microsoft.com/office/officeart/2005/8/layout/hList9"/>
    <dgm:cxn modelId="{E38A2684-38D1-4CC0-B4C2-CF0F39F9196D}" type="presOf" srcId="{8BC9B2C7-6303-404C-9C17-B27534691B73}" destId="{854FC4C1-C163-4169-8683-7CDF08E2E60B}" srcOrd="0" destOrd="0" presId="urn:microsoft.com/office/officeart/2005/8/layout/hList9"/>
    <dgm:cxn modelId="{0115B791-0BE1-45AC-B75C-CA3629DD8A66}" srcId="{FFD92A73-5503-4FC4-B0B7-85F811F558F4}" destId="{4D67ABA4-73FB-4AC0-AE6D-A2097287AA5A}" srcOrd="2" destOrd="0" parTransId="{1E8474B0-716D-490B-9270-582D5370DD85}" sibTransId="{867CC444-4021-4EF9-AD56-40C3210BD394}"/>
    <dgm:cxn modelId="{1B1BF29D-9A5C-4307-A89C-62B061117295}" type="presOf" srcId="{90242E3C-E421-403E-93B2-5EAD1595E1CE}" destId="{CD5B09C3-CAA6-4BFA-B62B-851AEBE1D934}" srcOrd="1" destOrd="0" presId="urn:microsoft.com/office/officeart/2005/8/layout/hList9"/>
    <dgm:cxn modelId="{F75CFBA7-28F8-41A1-9712-37BCA5E48A99}" type="presOf" srcId="{597CEE14-13D6-4EDE-B629-6BE3934569D4}" destId="{0272E24C-CE91-4A3E-9F9D-B61096DC8850}" srcOrd="0" destOrd="0" presId="urn:microsoft.com/office/officeart/2005/8/layout/hList9"/>
    <dgm:cxn modelId="{A16A93C9-512A-4123-8159-2864BA2E8FB6}" type="presOf" srcId="{8BC9B2C7-6303-404C-9C17-B27534691B73}" destId="{706949DC-3B5F-4B43-AAE3-A7F8C9A46082}" srcOrd="1" destOrd="0" presId="urn:microsoft.com/office/officeart/2005/8/layout/hList9"/>
    <dgm:cxn modelId="{78D185DE-2801-466A-99B5-3C4771077CA0}" type="presOf" srcId="{7187A210-CF4F-4060-8FDB-246B09900F16}" destId="{1936A1F6-A2C1-4466-B23B-EF6560AAE98A}" srcOrd="1" destOrd="0" presId="urn:microsoft.com/office/officeart/2005/8/layout/hList9"/>
    <dgm:cxn modelId="{253D95ED-0334-4637-AAB8-1CE786113537}" srcId="{775D0D4C-BD22-4984-B005-4365D0E0FE63}" destId="{7187A210-CF4F-4060-8FDB-246B09900F16}" srcOrd="0" destOrd="0" parTransId="{E1D8D604-F4FD-4F1D-9701-96E9D99E684C}" sibTransId="{05236F50-87E4-43F3-9193-F736E5B1F7E6}"/>
    <dgm:cxn modelId="{396724F2-AFCD-4F4D-95D1-9C4954636BBB}" type="presOf" srcId="{90242E3C-E421-403E-93B2-5EAD1595E1CE}" destId="{2B144B04-11AE-4808-A63A-E351A0A238C3}" srcOrd="0" destOrd="0" presId="urn:microsoft.com/office/officeart/2005/8/layout/hList9"/>
    <dgm:cxn modelId="{1E7A748D-B632-4438-A4D0-F1623D8610F9}" type="presParOf" srcId="{8AAF7ACE-7C77-467B-AF7C-50732A1A0DE2}" destId="{A87C8871-9288-4CFB-956D-9D0FA50B9EC2}" srcOrd="0" destOrd="0" presId="urn:microsoft.com/office/officeart/2005/8/layout/hList9"/>
    <dgm:cxn modelId="{BE32EFC4-B1CC-4511-ABCA-B39C5812FE64}" type="presParOf" srcId="{8AAF7ACE-7C77-467B-AF7C-50732A1A0DE2}" destId="{8811C5BB-93A1-48BE-B7F7-815EDCBD5EFC}" srcOrd="1" destOrd="0" presId="urn:microsoft.com/office/officeart/2005/8/layout/hList9"/>
    <dgm:cxn modelId="{78646980-DE3C-4454-8E06-DB9C38A425E2}" type="presParOf" srcId="{8811C5BB-93A1-48BE-B7F7-815EDCBD5EFC}" destId="{B3373A0D-D4CB-40CE-A699-058BF6DD3331}" srcOrd="0" destOrd="0" presId="urn:microsoft.com/office/officeart/2005/8/layout/hList9"/>
    <dgm:cxn modelId="{B1E8B7B0-940E-4B69-85BC-E21E888947FE}" type="presParOf" srcId="{8811C5BB-93A1-48BE-B7F7-815EDCBD5EFC}" destId="{AD00AEF8-2857-426A-B0D7-AD852E78ECA7}" srcOrd="1" destOrd="0" presId="urn:microsoft.com/office/officeart/2005/8/layout/hList9"/>
    <dgm:cxn modelId="{B5AA3E16-D85E-434C-8FA6-70B884B0387C}" type="presParOf" srcId="{AD00AEF8-2857-426A-B0D7-AD852E78ECA7}" destId="{AE2098B2-11AD-41FE-B771-C31AE11C8F0B}" srcOrd="0" destOrd="0" presId="urn:microsoft.com/office/officeart/2005/8/layout/hList9"/>
    <dgm:cxn modelId="{1BD4E112-16BB-47D0-AA4D-381AE49134C7}" type="presParOf" srcId="{AD00AEF8-2857-426A-B0D7-AD852E78ECA7}" destId="{1936A1F6-A2C1-4466-B23B-EF6560AAE98A}" srcOrd="1" destOrd="0" presId="urn:microsoft.com/office/officeart/2005/8/layout/hList9"/>
    <dgm:cxn modelId="{06CFB7EB-11D8-4EFA-8B7A-C39AEF1F24EC}" type="presParOf" srcId="{8AAF7ACE-7C77-467B-AF7C-50732A1A0DE2}" destId="{CAF38C83-760A-453B-8235-E3E470FD099E}" srcOrd="2" destOrd="0" presId="urn:microsoft.com/office/officeart/2005/8/layout/hList9"/>
    <dgm:cxn modelId="{87D2B975-0238-4D94-9B35-4AB1C2BB892F}" type="presParOf" srcId="{8AAF7ACE-7C77-467B-AF7C-50732A1A0DE2}" destId="{B2204F20-A632-4E9D-BAB5-5A4648E15E2D}" srcOrd="3" destOrd="0" presId="urn:microsoft.com/office/officeart/2005/8/layout/hList9"/>
    <dgm:cxn modelId="{F2EF194E-D16D-4479-B971-7D384502276C}" type="presParOf" srcId="{8AAF7ACE-7C77-467B-AF7C-50732A1A0DE2}" destId="{2B3E072D-C5E1-45D4-90C2-AEC94A91D15A}" srcOrd="4" destOrd="0" presId="urn:microsoft.com/office/officeart/2005/8/layout/hList9"/>
    <dgm:cxn modelId="{AB6232A3-3B2D-4325-954F-EFB31D8A6EF1}" type="presParOf" srcId="{8AAF7ACE-7C77-467B-AF7C-50732A1A0DE2}" destId="{8B59F82E-B392-4441-B322-6E85DEE2A34C}" srcOrd="5" destOrd="0" presId="urn:microsoft.com/office/officeart/2005/8/layout/hList9"/>
    <dgm:cxn modelId="{16AD7DC8-5E9E-4AB1-B2B6-36C112C53DB3}" type="presParOf" srcId="{8AAF7ACE-7C77-467B-AF7C-50732A1A0DE2}" destId="{7D97DA13-C392-48DC-B28C-09579FB5AD08}" srcOrd="6" destOrd="0" presId="urn:microsoft.com/office/officeart/2005/8/layout/hList9"/>
    <dgm:cxn modelId="{07ACAEDC-073E-4265-BF13-B207C7D78D83}" type="presParOf" srcId="{7D97DA13-C392-48DC-B28C-09579FB5AD08}" destId="{EFB5C208-5ADC-4AE6-BE45-A5FE4D58F9C0}" srcOrd="0" destOrd="0" presId="urn:microsoft.com/office/officeart/2005/8/layout/hList9"/>
    <dgm:cxn modelId="{0099A367-322F-4976-8F26-AEED634FA9D8}" type="presParOf" srcId="{7D97DA13-C392-48DC-B28C-09579FB5AD08}" destId="{FD9FACF3-A553-45F9-A330-576C15EFAFF2}" srcOrd="1" destOrd="0" presId="urn:microsoft.com/office/officeart/2005/8/layout/hList9"/>
    <dgm:cxn modelId="{2A0FD094-B827-4088-90D9-27EE8573F53E}" type="presParOf" srcId="{FD9FACF3-A553-45F9-A330-576C15EFAFF2}" destId="{854FC4C1-C163-4169-8683-7CDF08E2E60B}" srcOrd="0" destOrd="0" presId="urn:microsoft.com/office/officeart/2005/8/layout/hList9"/>
    <dgm:cxn modelId="{EB8E37A0-3C86-4A16-B7E3-1BBE08D02ADD}" type="presParOf" srcId="{FD9FACF3-A553-45F9-A330-576C15EFAFF2}" destId="{706949DC-3B5F-4B43-AAE3-A7F8C9A46082}" srcOrd="1" destOrd="0" presId="urn:microsoft.com/office/officeart/2005/8/layout/hList9"/>
    <dgm:cxn modelId="{F6DD6CBB-8B79-42EF-AB68-753A86D85B3E}" type="presParOf" srcId="{8AAF7ACE-7C77-467B-AF7C-50732A1A0DE2}" destId="{18ECDC6D-3D34-4A8B-B677-229072123B90}" srcOrd="7" destOrd="0" presId="urn:microsoft.com/office/officeart/2005/8/layout/hList9"/>
    <dgm:cxn modelId="{1F423937-D862-43F1-9F48-92C648DC4633}" type="presParOf" srcId="{8AAF7ACE-7C77-467B-AF7C-50732A1A0DE2}" destId="{0272E24C-CE91-4A3E-9F9D-B61096DC8850}" srcOrd="8" destOrd="0" presId="urn:microsoft.com/office/officeart/2005/8/layout/hList9"/>
    <dgm:cxn modelId="{695A1562-6F1E-4ABC-AB6F-9A9EB48FF011}" type="presParOf" srcId="{8AAF7ACE-7C77-467B-AF7C-50732A1A0DE2}" destId="{D2EF75A7-03EE-45B4-A111-6297149FB707}" srcOrd="9" destOrd="0" presId="urn:microsoft.com/office/officeart/2005/8/layout/hList9"/>
    <dgm:cxn modelId="{13170BB5-1B65-4DCE-835A-67F2763498FC}" type="presParOf" srcId="{8AAF7ACE-7C77-467B-AF7C-50732A1A0DE2}" destId="{47D3DECE-2951-47EC-A454-752C16083C7B}" srcOrd="10" destOrd="0" presId="urn:microsoft.com/office/officeart/2005/8/layout/hList9"/>
    <dgm:cxn modelId="{EEB5B63B-40BC-4C0B-ADD9-AEAF96C85FA0}" type="presParOf" srcId="{8AAF7ACE-7C77-467B-AF7C-50732A1A0DE2}" destId="{97F91542-DE55-4930-848E-8AD67D3F453A}" srcOrd="11" destOrd="0" presId="urn:microsoft.com/office/officeart/2005/8/layout/hList9"/>
    <dgm:cxn modelId="{0FD81A11-4E9F-4623-A522-4EFE84A47E28}" type="presParOf" srcId="{97F91542-DE55-4930-848E-8AD67D3F453A}" destId="{C676C2E4-4D8E-4825-9676-B467660C63C2}" srcOrd="0" destOrd="0" presId="urn:microsoft.com/office/officeart/2005/8/layout/hList9"/>
    <dgm:cxn modelId="{DEE03F9A-7FBF-4F7F-9752-C0343B29D5F2}" type="presParOf" srcId="{97F91542-DE55-4930-848E-8AD67D3F453A}" destId="{5BA488E8-F563-4C7B-8E59-635CDCA90A74}" srcOrd="1" destOrd="0" presId="urn:microsoft.com/office/officeart/2005/8/layout/hList9"/>
    <dgm:cxn modelId="{9B9F20FF-F89A-4B88-AC0B-B3B39B12FF60}" type="presParOf" srcId="{5BA488E8-F563-4C7B-8E59-635CDCA90A74}" destId="{2B144B04-11AE-4808-A63A-E351A0A238C3}" srcOrd="0" destOrd="0" presId="urn:microsoft.com/office/officeart/2005/8/layout/hList9"/>
    <dgm:cxn modelId="{B0A7F586-4861-429E-B5D1-DAD0C8096DF7}" type="presParOf" srcId="{5BA488E8-F563-4C7B-8E59-635CDCA90A74}" destId="{CD5B09C3-CAA6-4BFA-B62B-851AEBE1D934}" srcOrd="1" destOrd="0" presId="urn:microsoft.com/office/officeart/2005/8/layout/hList9"/>
    <dgm:cxn modelId="{A7868294-A938-4434-A492-C2F24DD1F582}" type="presParOf" srcId="{8AAF7ACE-7C77-467B-AF7C-50732A1A0DE2}" destId="{6A2D956D-9D11-4FFE-AED2-BB5879A1C006}" srcOrd="12" destOrd="0" presId="urn:microsoft.com/office/officeart/2005/8/layout/hList9"/>
    <dgm:cxn modelId="{50960293-492D-4B9D-85CC-FB6832CEE07F}" type="presParOf" srcId="{8AAF7ACE-7C77-467B-AF7C-50732A1A0DE2}" destId="{53D6332A-F476-4878-9901-0E0B2FFE6153}"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952E6-6096-4529-9BF7-A834B3C3B68A}">
      <dsp:nvSpPr>
        <dsp:cNvPr id="0" name=""/>
        <dsp:cNvSpPr/>
      </dsp:nvSpPr>
      <dsp:spPr>
        <a:xfrm>
          <a:off x="3565"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Reduced installation costs</a:t>
          </a:r>
        </a:p>
      </dsp:txBody>
      <dsp:txXfrm>
        <a:off x="30960" y="1714923"/>
        <a:ext cx="1504128" cy="880561"/>
      </dsp:txXfrm>
    </dsp:sp>
    <dsp:sp modelId="{38C8C383-C4D8-4FAE-AE16-369F2B1AEA80}">
      <dsp:nvSpPr>
        <dsp:cNvPr id="0" name=""/>
        <dsp:cNvSpPr/>
      </dsp:nvSpPr>
      <dsp:spPr>
        <a:xfrm>
          <a:off x="1718375" y="1961898"/>
          <a:ext cx="330490" cy="38661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18375" y="2039220"/>
        <a:ext cx="231343" cy="231967"/>
      </dsp:txXfrm>
    </dsp:sp>
    <dsp:sp modelId="{424FCAC4-EA44-4CE1-9502-683C1C346CA3}">
      <dsp:nvSpPr>
        <dsp:cNvPr id="0" name=""/>
        <dsp:cNvSpPr/>
      </dsp:nvSpPr>
      <dsp:spPr>
        <a:xfrm>
          <a:off x="2186051"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Improved financials</a:t>
          </a:r>
        </a:p>
      </dsp:txBody>
      <dsp:txXfrm>
        <a:off x="2213446" y="1714923"/>
        <a:ext cx="1504128" cy="880561"/>
      </dsp:txXfrm>
    </dsp:sp>
    <dsp:sp modelId="{D2C1BF29-6D30-4486-A4F4-3040035DE0A3}">
      <dsp:nvSpPr>
        <dsp:cNvPr id="0" name=""/>
        <dsp:cNvSpPr/>
      </dsp:nvSpPr>
      <dsp:spPr>
        <a:xfrm>
          <a:off x="3900861" y="1961898"/>
          <a:ext cx="330490" cy="38661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00861" y="2039220"/>
        <a:ext cx="231343" cy="231967"/>
      </dsp:txXfrm>
    </dsp:sp>
    <dsp:sp modelId="{80D9B13E-2F38-4E35-803E-CEEC854A3F0A}">
      <dsp:nvSpPr>
        <dsp:cNvPr id="0" name=""/>
        <dsp:cNvSpPr/>
      </dsp:nvSpPr>
      <dsp:spPr>
        <a:xfrm>
          <a:off x="4368537"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Better “value proposition”</a:t>
          </a:r>
        </a:p>
      </dsp:txBody>
      <dsp:txXfrm>
        <a:off x="4395932" y="1714923"/>
        <a:ext cx="1504128" cy="880561"/>
      </dsp:txXfrm>
    </dsp:sp>
    <dsp:sp modelId="{5EB8FAE9-E1D5-40E6-9751-61A622EDE1B0}">
      <dsp:nvSpPr>
        <dsp:cNvPr id="0" name=""/>
        <dsp:cNvSpPr/>
      </dsp:nvSpPr>
      <dsp:spPr>
        <a:xfrm>
          <a:off x="6083347" y="1961898"/>
          <a:ext cx="330490" cy="38661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083347" y="2039220"/>
        <a:ext cx="231343" cy="231967"/>
      </dsp:txXfrm>
    </dsp:sp>
    <dsp:sp modelId="{FFC7932D-6782-49B0-9954-637335109AFE}">
      <dsp:nvSpPr>
        <dsp:cNvPr id="0" name=""/>
        <dsp:cNvSpPr/>
      </dsp:nvSpPr>
      <dsp:spPr>
        <a:xfrm>
          <a:off x="6551023"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More solar</a:t>
          </a:r>
        </a:p>
      </dsp:txBody>
      <dsp:txXfrm>
        <a:off x="6578418" y="1714923"/>
        <a:ext cx="1504128" cy="880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098B2-11AD-41FE-B771-C31AE11C8F0B}">
      <dsp:nvSpPr>
        <dsp:cNvPr id="0" name=""/>
        <dsp:cNvSpPr/>
      </dsp:nvSpPr>
      <dsp:spPr>
        <a:xfrm>
          <a:off x="755016" y="828944"/>
          <a:ext cx="1414552" cy="943506"/>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Residential solar</a:t>
          </a:r>
        </a:p>
      </dsp:txBody>
      <dsp:txXfrm>
        <a:off x="981344" y="828944"/>
        <a:ext cx="1188224" cy="943506"/>
      </dsp:txXfrm>
    </dsp:sp>
    <dsp:sp modelId="{B2204F20-A632-4E9D-BAB5-5A4648E15E2D}">
      <dsp:nvSpPr>
        <dsp:cNvPr id="0" name=""/>
        <dsp:cNvSpPr/>
      </dsp:nvSpPr>
      <dsp:spPr>
        <a:xfrm>
          <a:off x="588" y="451730"/>
          <a:ext cx="943035" cy="94303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29.4 jobs</a:t>
          </a:r>
        </a:p>
      </dsp:txBody>
      <dsp:txXfrm>
        <a:off x="138692" y="589834"/>
        <a:ext cx="666827" cy="666827"/>
      </dsp:txXfrm>
    </dsp:sp>
    <dsp:sp modelId="{854FC4C1-C163-4169-8683-7CDF08E2E60B}">
      <dsp:nvSpPr>
        <dsp:cNvPr id="0" name=""/>
        <dsp:cNvSpPr/>
      </dsp:nvSpPr>
      <dsp:spPr>
        <a:xfrm>
          <a:off x="3112604" y="828944"/>
          <a:ext cx="1414552" cy="943506"/>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Non-residential solar</a:t>
          </a:r>
        </a:p>
      </dsp:txBody>
      <dsp:txXfrm>
        <a:off x="3338932" y="828944"/>
        <a:ext cx="1188224" cy="943506"/>
      </dsp:txXfrm>
    </dsp:sp>
    <dsp:sp modelId="{0272E24C-CE91-4A3E-9F9D-B61096DC8850}">
      <dsp:nvSpPr>
        <dsp:cNvPr id="0" name=""/>
        <dsp:cNvSpPr/>
      </dsp:nvSpPr>
      <dsp:spPr>
        <a:xfrm>
          <a:off x="2358176" y="451730"/>
          <a:ext cx="943035" cy="94303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15.8 jobs</a:t>
          </a:r>
        </a:p>
      </dsp:txBody>
      <dsp:txXfrm>
        <a:off x="2496280" y="589834"/>
        <a:ext cx="666827" cy="666827"/>
      </dsp:txXfrm>
    </dsp:sp>
    <dsp:sp modelId="{2B144B04-11AE-4808-A63A-E351A0A238C3}">
      <dsp:nvSpPr>
        <dsp:cNvPr id="0" name=""/>
        <dsp:cNvSpPr/>
      </dsp:nvSpPr>
      <dsp:spPr>
        <a:xfrm>
          <a:off x="5470191" y="828944"/>
          <a:ext cx="1414552" cy="943506"/>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Utility scale solar</a:t>
          </a:r>
        </a:p>
      </dsp:txBody>
      <dsp:txXfrm>
        <a:off x="5696520" y="828944"/>
        <a:ext cx="1188224" cy="943506"/>
      </dsp:txXfrm>
    </dsp:sp>
    <dsp:sp modelId="{53D6332A-F476-4878-9901-0E0B2FFE6153}">
      <dsp:nvSpPr>
        <dsp:cNvPr id="0" name=""/>
        <dsp:cNvSpPr/>
      </dsp:nvSpPr>
      <dsp:spPr>
        <a:xfrm>
          <a:off x="4715763" y="451730"/>
          <a:ext cx="943035" cy="94303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2.8 jobs</a:t>
          </a:r>
        </a:p>
      </dsp:txBody>
      <dsp:txXfrm>
        <a:off x="4853867" y="589834"/>
        <a:ext cx="666827" cy="6668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3177" tIns="46589" rIns="93177" bIns="46589" rtlCol="0"/>
          <a:lstStyle>
            <a:lvl1pPr algn="r">
              <a:defRPr sz="1200"/>
            </a:lvl1pPr>
          </a:lstStyle>
          <a:p>
            <a:fld id="{7B3EFDC2-7DCF-4084-A76A-0099B3523F41}" type="datetimeFigureOut">
              <a:rPr lang="en-US" smtClean="0"/>
              <a:t>9/6/2018</a:t>
            </a:fld>
            <a:endParaRPr lang="en-US"/>
          </a:p>
        </p:txBody>
      </p:sp>
      <p:sp>
        <p:nvSpPr>
          <p:cNvPr id="4" name="Footer Placeholder 3"/>
          <p:cNvSpPr>
            <a:spLocks noGrp="1"/>
          </p:cNvSpPr>
          <p:nvPr>
            <p:ph type="ftr" sz="quarter" idx="2"/>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8"/>
            <a:ext cx="2982119" cy="466433"/>
          </a:xfrm>
          <a:prstGeom prst="rect">
            <a:avLst/>
          </a:prstGeom>
        </p:spPr>
        <p:txBody>
          <a:bodyPr vert="horz" lIns="93177" tIns="46589" rIns="93177" bIns="46589" rtlCol="0" anchor="b"/>
          <a:lstStyle>
            <a:lvl1pPr algn="r">
              <a:defRPr sz="1200"/>
            </a:lvl1pPr>
          </a:lstStyle>
          <a:p>
            <a:fld id="{A39B7F9B-7883-4857-AACB-558BC9DA0D9A}" type="slidenum">
              <a:rPr lang="en-US" smtClean="0"/>
              <a:t>‹#›</a:t>
            </a:fld>
            <a:endParaRPr lang="en-US"/>
          </a:p>
        </p:txBody>
      </p:sp>
    </p:spTree>
    <p:extLst>
      <p:ext uri="{BB962C8B-B14F-4D97-AF65-F5344CB8AC3E}">
        <p14:creationId xmlns:p14="http://schemas.microsoft.com/office/powerpoint/2010/main" val="3057137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91031B2E-2A8B-4D1D-A767-A6B7731D050D}" type="datetimeFigureOut">
              <a:rPr lang="en-US" smtClean="0"/>
              <a:t>9/6/2018</a:t>
            </a:fld>
            <a:endParaRPr lang="en-US"/>
          </a:p>
        </p:txBody>
      </p:sp>
      <p:sp>
        <p:nvSpPr>
          <p:cNvPr id="4" name="Slide Image Placeholder 3"/>
          <p:cNvSpPr>
            <a:spLocks noGrp="1" noRot="1" noChangeAspect="1"/>
          </p:cNvSpPr>
          <p:nvPr>
            <p:ph type="sldImg" idx="2"/>
          </p:nvPr>
        </p:nvSpPr>
        <p:spPr>
          <a:xfrm>
            <a:off x="1349375" y="1162050"/>
            <a:ext cx="4183063"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929205E1-542E-4668-B17E-2B430D99B5D9}" type="slidenum">
              <a:rPr lang="en-US" smtClean="0"/>
              <a:t>‹#›</a:t>
            </a:fld>
            <a:endParaRPr lang="en-US"/>
          </a:p>
        </p:txBody>
      </p:sp>
    </p:spTree>
    <p:extLst>
      <p:ext uri="{BB962C8B-B14F-4D97-AF65-F5344CB8AC3E}">
        <p14:creationId xmlns:p14="http://schemas.microsoft.com/office/powerpoint/2010/main" val="1817920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1</a:t>
            </a:fld>
            <a:endParaRPr lang="en-US"/>
          </a:p>
        </p:txBody>
      </p:sp>
    </p:spTree>
    <p:extLst>
      <p:ext uri="{BB962C8B-B14F-4D97-AF65-F5344CB8AC3E}">
        <p14:creationId xmlns:p14="http://schemas.microsoft.com/office/powerpoint/2010/main" val="1412082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pPr marL="0" indent="0">
              <a:lnSpc>
                <a:spcPct val="120000"/>
              </a:lnSpc>
              <a:spcAft>
                <a:spcPts val="600"/>
              </a:spcAft>
              <a:buNone/>
            </a:pPr>
            <a:r>
              <a:rPr lang="en-US" sz="1000" b="1" dirty="0"/>
              <a:t>Solar’s nationwide effects</a:t>
            </a:r>
          </a:p>
          <a:p>
            <a:pPr marL="628650" lvl="1" indent="-285750">
              <a:lnSpc>
                <a:spcPct val="120000"/>
              </a:lnSpc>
              <a:spcAft>
                <a:spcPts val="600"/>
              </a:spcAft>
              <a:buFont typeface="Wingdings" panose="05000000000000000000" pitchFamily="2" charset="2"/>
              <a:buChar char="q"/>
            </a:pPr>
            <a:r>
              <a:rPr lang="en-US" sz="1000" dirty="0"/>
              <a:t>Added $84 billion to the GDP </a:t>
            </a:r>
          </a:p>
          <a:p>
            <a:pPr marL="628650" lvl="1" indent="-285750">
              <a:lnSpc>
                <a:spcPct val="120000"/>
              </a:lnSpc>
              <a:spcAft>
                <a:spcPts val="600"/>
              </a:spcAft>
              <a:buFont typeface="Wingdings" panose="05000000000000000000" pitchFamily="2" charset="2"/>
              <a:buChar char="q"/>
            </a:pPr>
            <a:r>
              <a:rPr lang="en-US" sz="1000" dirty="0"/>
              <a:t>1 solar job </a:t>
            </a:r>
            <a:r>
              <a:rPr lang="en-US" sz="1000" dirty="0">
                <a:sym typeface="Wingdings" panose="05000000000000000000" pitchFamily="2" charset="2"/>
              </a:rPr>
              <a:t> 2.03 jobs elsewhere in the economy</a:t>
            </a:r>
          </a:p>
          <a:p>
            <a:pPr marL="628650" lvl="1" indent="-285750">
              <a:lnSpc>
                <a:spcPct val="120000"/>
              </a:lnSpc>
              <a:spcAft>
                <a:spcPts val="600"/>
              </a:spcAft>
              <a:buFont typeface="Wingdings" panose="05000000000000000000" pitchFamily="2" charset="2"/>
              <a:buChar char="q"/>
            </a:pPr>
            <a:r>
              <a:rPr lang="en-US" sz="1000" dirty="0">
                <a:sym typeface="Wingdings" panose="05000000000000000000" pitchFamily="2" charset="2"/>
              </a:rPr>
              <a:t>$1 spent on solar  $1.47 in additional spending economy-wide</a:t>
            </a:r>
            <a:endParaRPr lang="en-US" sz="1000" dirty="0"/>
          </a:p>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10</a:t>
            </a:fld>
            <a:endParaRPr lang="en-US"/>
          </a:p>
        </p:txBody>
      </p:sp>
    </p:spTree>
    <p:extLst>
      <p:ext uri="{BB962C8B-B14F-4D97-AF65-F5344CB8AC3E}">
        <p14:creationId xmlns:p14="http://schemas.microsoft.com/office/powerpoint/2010/main" val="245937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12</a:t>
            </a:fld>
            <a:endParaRPr lang="en-US"/>
          </a:p>
        </p:txBody>
      </p:sp>
    </p:spTree>
    <p:extLst>
      <p:ext uri="{BB962C8B-B14F-4D97-AF65-F5344CB8AC3E}">
        <p14:creationId xmlns:p14="http://schemas.microsoft.com/office/powerpoint/2010/main" val="662686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13</a:t>
            </a:fld>
            <a:endParaRPr lang="en-US"/>
          </a:p>
        </p:txBody>
      </p:sp>
    </p:spTree>
    <p:extLst>
      <p:ext uri="{BB962C8B-B14F-4D97-AF65-F5344CB8AC3E}">
        <p14:creationId xmlns:p14="http://schemas.microsoft.com/office/powerpoint/2010/main" val="820059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14</a:t>
            </a:fld>
            <a:endParaRPr lang="en-US"/>
          </a:p>
        </p:txBody>
      </p:sp>
    </p:spTree>
    <p:extLst>
      <p:ext uri="{BB962C8B-B14F-4D97-AF65-F5344CB8AC3E}">
        <p14:creationId xmlns:p14="http://schemas.microsoft.com/office/powerpoint/2010/main" val="3306291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pPr>
              <a:lnSpc>
                <a:spcPct val="120000"/>
              </a:lnSpc>
              <a:spcBef>
                <a:spcPts val="0"/>
              </a:spcBef>
              <a:buFont typeface="Wingdings" panose="05000000000000000000" pitchFamily="2" charset="2"/>
              <a:buChar char="§"/>
            </a:pPr>
            <a:r>
              <a:rPr lang="en-US" sz="1200" dirty="0"/>
              <a:t> Adam Klinger, </a:t>
            </a:r>
            <a:r>
              <a:rPr lang="en-US" sz="1200" b="1" dirty="0"/>
              <a:t>U.S. Environmental Protection Agency</a:t>
            </a:r>
          </a:p>
          <a:p>
            <a:pPr>
              <a:lnSpc>
                <a:spcPct val="120000"/>
              </a:lnSpc>
              <a:spcBef>
                <a:spcPts val="0"/>
              </a:spcBef>
              <a:buFont typeface="Wingdings" panose="05000000000000000000" pitchFamily="2" charset="2"/>
              <a:buChar char="§"/>
            </a:pPr>
            <a:r>
              <a:rPr lang="en-US" sz="1200" dirty="0"/>
              <a:t> Autumn Proudlove, </a:t>
            </a:r>
            <a:r>
              <a:rPr lang="en-US" sz="1200" b="1" dirty="0"/>
              <a:t>NC Clean Energy Technology Center</a:t>
            </a:r>
          </a:p>
          <a:p>
            <a:pPr>
              <a:lnSpc>
                <a:spcPct val="120000"/>
              </a:lnSpc>
              <a:spcBef>
                <a:spcPts val="0"/>
              </a:spcBef>
              <a:buFont typeface="Wingdings" panose="05000000000000000000" pitchFamily="2" charset="2"/>
              <a:buChar char="§"/>
            </a:pPr>
            <a:r>
              <a:rPr lang="en-US" sz="1200" dirty="0"/>
              <a:t> Bill Brooks, </a:t>
            </a:r>
            <a:r>
              <a:rPr lang="en-US" sz="1200" b="1" dirty="0"/>
              <a:t>Brooks Engineering</a:t>
            </a:r>
          </a:p>
          <a:p>
            <a:pPr>
              <a:lnSpc>
                <a:spcPct val="120000"/>
              </a:lnSpc>
              <a:spcBef>
                <a:spcPts val="0"/>
              </a:spcBef>
              <a:buFont typeface="Wingdings" panose="05000000000000000000" pitchFamily="2" charset="2"/>
              <a:buChar char="§"/>
            </a:pPr>
            <a:r>
              <a:rPr lang="en-US" sz="1200" dirty="0"/>
              <a:t> Brendan Reed, </a:t>
            </a:r>
            <a:r>
              <a:rPr lang="en-US" sz="1200" b="1" dirty="0"/>
              <a:t>SolarCity</a:t>
            </a:r>
          </a:p>
          <a:p>
            <a:pPr>
              <a:lnSpc>
                <a:spcPct val="120000"/>
              </a:lnSpc>
              <a:spcBef>
                <a:spcPts val="0"/>
              </a:spcBef>
              <a:buFont typeface="Wingdings" panose="05000000000000000000" pitchFamily="2" charset="2"/>
              <a:buChar char="§"/>
            </a:pPr>
            <a:r>
              <a:rPr lang="en-US" sz="1200" dirty="0"/>
              <a:t> Brian Ross, </a:t>
            </a:r>
            <a:r>
              <a:rPr lang="en-US" sz="1200" b="1" dirty="0"/>
              <a:t>Great Plains Institute for Sustainable Development</a:t>
            </a:r>
          </a:p>
          <a:p>
            <a:pPr>
              <a:lnSpc>
                <a:spcPct val="120000"/>
              </a:lnSpc>
              <a:spcBef>
                <a:spcPts val="0"/>
              </a:spcBef>
              <a:buFont typeface="Wingdings" panose="05000000000000000000" pitchFamily="2" charset="2"/>
              <a:buChar char="§"/>
            </a:pPr>
            <a:r>
              <a:rPr lang="en-US" sz="1200" dirty="0"/>
              <a:t> Bruce Plenk, </a:t>
            </a:r>
            <a:r>
              <a:rPr lang="en-US" sz="1200" b="1" dirty="0"/>
              <a:t>Solar Possibilities Consulting</a:t>
            </a:r>
          </a:p>
          <a:p>
            <a:pPr>
              <a:lnSpc>
                <a:spcPct val="120000"/>
              </a:lnSpc>
              <a:spcBef>
                <a:spcPts val="0"/>
              </a:spcBef>
              <a:buFont typeface="Wingdings" panose="05000000000000000000" pitchFamily="2" charset="2"/>
              <a:buChar char="§"/>
            </a:pPr>
            <a:r>
              <a:rPr lang="en-US" sz="1200" dirty="0"/>
              <a:t> Chad Laurent, </a:t>
            </a:r>
            <a:r>
              <a:rPr lang="en-US" sz="1200" b="1" dirty="0"/>
              <a:t>Meister Consultants Group</a:t>
            </a:r>
          </a:p>
          <a:p>
            <a:pPr>
              <a:lnSpc>
                <a:spcPct val="120000"/>
              </a:lnSpc>
              <a:spcBef>
                <a:spcPts val="0"/>
              </a:spcBef>
              <a:buFont typeface="Wingdings" panose="05000000000000000000" pitchFamily="2" charset="2"/>
              <a:buChar char="§"/>
            </a:pPr>
            <a:r>
              <a:rPr lang="en-US" sz="1200" dirty="0"/>
              <a:t> Chad Tudenggongbu, </a:t>
            </a:r>
            <a:r>
              <a:rPr lang="en-US" sz="1200" b="1" dirty="0"/>
              <a:t>ICLEI</a:t>
            </a:r>
          </a:p>
          <a:p>
            <a:pPr>
              <a:lnSpc>
                <a:spcPct val="120000"/>
              </a:lnSpc>
              <a:spcBef>
                <a:spcPts val="0"/>
              </a:spcBef>
              <a:buFont typeface="Wingdings" panose="05000000000000000000" pitchFamily="2" charset="2"/>
              <a:buChar char="§"/>
            </a:pPr>
            <a:r>
              <a:rPr lang="en-US" sz="1200" dirty="0"/>
              <a:t> Emily Dodson, </a:t>
            </a:r>
            <a:r>
              <a:rPr lang="en-US" sz="1200" b="1" dirty="0"/>
              <a:t>ICMA Center for Sustainable Communities</a:t>
            </a:r>
          </a:p>
          <a:p>
            <a:pPr>
              <a:lnSpc>
                <a:spcPct val="120000"/>
              </a:lnSpc>
              <a:spcBef>
                <a:spcPts val="0"/>
              </a:spcBef>
              <a:buFont typeface="Wingdings" panose="05000000000000000000" pitchFamily="2" charset="2"/>
              <a:buChar char="§"/>
            </a:pPr>
            <a:r>
              <a:rPr lang="en-US" sz="1200" dirty="0"/>
              <a:t> Garrett Fitzgerald, </a:t>
            </a:r>
            <a:r>
              <a:rPr lang="en-US" sz="1200" b="1" dirty="0"/>
              <a:t>Urban Sustainability Directors Network</a:t>
            </a:r>
          </a:p>
          <a:p>
            <a:pPr>
              <a:lnSpc>
                <a:spcPct val="120000"/>
              </a:lnSpc>
              <a:spcBef>
                <a:spcPts val="0"/>
              </a:spcBef>
              <a:buFont typeface="Wingdings" panose="05000000000000000000" pitchFamily="2" charset="2"/>
              <a:buChar char="§"/>
            </a:pPr>
            <a:r>
              <a:rPr lang="en-US" sz="1200" dirty="0"/>
              <a:t> Gene Myers, </a:t>
            </a:r>
            <a:r>
              <a:rPr lang="en-US" sz="1200" b="1" dirty="0"/>
              <a:t>Thrive Home Builders</a:t>
            </a:r>
          </a:p>
          <a:p>
            <a:pPr>
              <a:lnSpc>
                <a:spcPct val="120000"/>
              </a:lnSpc>
              <a:spcBef>
                <a:spcPts val="0"/>
              </a:spcBef>
              <a:buFont typeface="Wingdings" panose="05000000000000000000" pitchFamily="2" charset="2"/>
              <a:buChar char="§"/>
            </a:pPr>
            <a:r>
              <a:rPr lang="en-US" sz="1200" dirty="0"/>
              <a:t> Georgia Nesselrode, </a:t>
            </a:r>
            <a:r>
              <a:rPr lang="en-US" sz="1200" b="1" dirty="0"/>
              <a:t>Mid-America Regional Council</a:t>
            </a:r>
          </a:p>
          <a:p>
            <a:pPr>
              <a:lnSpc>
                <a:spcPct val="120000"/>
              </a:lnSpc>
              <a:spcBef>
                <a:spcPts val="0"/>
              </a:spcBef>
              <a:buFont typeface="Wingdings" panose="05000000000000000000" pitchFamily="2" charset="2"/>
              <a:buChar char="§"/>
            </a:pPr>
            <a:r>
              <a:rPr lang="en-US" sz="1200" dirty="0"/>
              <a:t> Isabelle Hazlewood, </a:t>
            </a:r>
            <a:r>
              <a:rPr lang="en-US" sz="1200" b="1" dirty="0"/>
              <a:t>Connecticut Green Bank</a:t>
            </a:r>
          </a:p>
          <a:p>
            <a:pPr>
              <a:lnSpc>
                <a:spcPct val="120000"/>
              </a:lnSpc>
              <a:spcBef>
                <a:spcPts val="0"/>
              </a:spcBef>
              <a:buFont typeface="Wingdings" panose="05000000000000000000" pitchFamily="2" charset="2"/>
              <a:buChar char="§"/>
            </a:pPr>
            <a:r>
              <a:rPr lang="en-US" sz="1200" dirty="0"/>
              <a:t> Holmes Hummel, </a:t>
            </a:r>
            <a:r>
              <a:rPr lang="en-US" sz="1200" b="1" dirty="0"/>
              <a:t>Clean Energy Works</a:t>
            </a:r>
          </a:p>
          <a:p>
            <a:pPr>
              <a:lnSpc>
                <a:spcPct val="120000"/>
              </a:lnSpc>
              <a:spcBef>
                <a:spcPts val="0"/>
              </a:spcBef>
              <a:buFont typeface="Wingdings" panose="05000000000000000000" pitchFamily="2" charset="2"/>
              <a:buChar char="§"/>
            </a:pPr>
            <a:r>
              <a:rPr lang="en-US" sz="1200" dirty="0"/>
              <a:t> Jacqueline Patterson, </a:t>
            </a:r>
            <a:r>
              <a:rPr lang="en-US" sz="1200" b="1" dirty="0"/>
              <a:t>NAACP</a:t>
            </a:r>
          </a:p>
          <a:p>
            <a:pPr>
              <a:lnSpc>
                <a:spcPct val="120000"/>
              </a:lnSpc>
              <a:spcBef>
                <a:spcPts val="0"/>
              </a:spcBef>
              <a:buFont typeface="Wingdings" panose="05000000000000000000" pitchFamily="2" charset="2"/>
              <a:buChar char="§"/>
            </a:pPr>
            <a:r>
              <a:rPr lang="en-US" sz="1200" dirty="0"/>
              <a:t> Jayant Kairam, </a:t>
            </a:r>
            <a:r>
              <a:rPr lang="en-US" sz="1200" b="1" dirty="0"/>
              <a:t>Environmental Defense Fund</a:t>
            </a:r>
          </a:p>
          <a:p>
            <a:pPr>
              <a:lnSpc>
                <a:spcPct val="120000"/>
              </a:lnSpc>
              <a:spcBef>
                <a:spcPts val="0"/>
              </a:spcBef>
              <a:buFont typeface="Wingdings" panose="05000000000000000000" pitchFamily="2" charset="2"/>
              <a:buChar char="§"/>
            </a:pPr>
            <a:r>
              <a:rPr lang="en-US" sz="1200" dirty="0"/>
              <a:t> Jason Coughlin, </a:t>
            </a:r>
            <a:r>
              <a:rPr lang="en-US" sz="1200" b="1" dirty="0"/>
              <a:t>National Renewable Energy Laboratory</a:t>
            </a:r>
          </a:p>
          <a:p>
            <a:pPr>
              <a:lnSpc>
                <a:spcPct val="120000"/>
              </a:lnSpc>
              <a:spcBef>
                <a:spcPts val="0"/>
              </a:spcBef>
              <a:buFont typeface="Wingdings" panose="05000000000000000000" pitchFamily="2" charset="2"/>
              <a:buChar char="§"/>
            </a:pPr>
            <a:r>
              <a:rPr lang="en-US" sz="1200" dirty="0"/>
              <a:t> Jorge Madrid, </a:t>
            </a:r>
            <a:r>
              <a:rPr lang="en-US" sz="1200" b="1" dirty="0"/>
              <a:t>Environmental Defense Fund</a:t>
            </a:r>
          </a:p>
          <a:p>
            <a:pPr>
              <a:lnSpc>
                <a:spcPct val="120000"/>
              </a:lnSpc>
              <a:spcBef>
                <a:spcPts val="0"/>
              </a:spcBef>
              <a:buFont typeface="Wingdings" panose="05000000000000000000" pitchFamily="2" charset="2"/>
              <a:buChar char="§"/>
            </a:pPr>
            <a:r>
              <a:rPr lang="en-US" sz="1200" dirty="0"/>
              <a:t> Joshua Huneycutt, </a:t>
            </a:r>
            <a:r>
              <a:rPr lang="en-US" sz="1200" b="1" dirty="0"/>
              <a:t>U.S. Department of Energy</a:t>
            </a:r>
          </a:p>
          <a:p>
            <a:pPr>
              <a:lnSpc>
                <a:spcPct val="120000"/>
              </a:lnSpc>
              <a:spcBef>
                <a:spcPts val="0"/>
              </a:spcBef>
              <a:buFont typeface="Wingdings" panose="05000000000000000000" pitchFamily="2" charset="2"/>
              <a:buChar char="§"/>
            </a:pPr>
            <a:r>
              <a:rPr lang="en-US" sz="1200" dirty="0"/>
              <a:t> Kathryn Wright, </a:t>
            </a:r>
            <a:r>
              <a:rPr lang="en-US" sz="1200" b="1" dirty="0"/>
              <a:t>Meister Consultants Group</a:t>
            </a:r>
          </a:p>
          <a:p>
            <a:pPr>
              <a:lnSpc>
                <a:spcPct val="120000"/>
              </a:lnSpc>
              <a:spcBef>
                <a:spcPts val="0"/>
              </a:spcBef>
              <a:buFont typeface="Wingdings" panose="05000000000000000000" pitchFamily="2" charset="2"/>
              <a:buChar char="§"/>
            </a:pPr>
            <a:r>
              <a:rPr lang="en-US" sz="1200" dirty="0"/>
              <a:t> Katie Walsh, </a:t>
            </a:r>
            <a:r>
              <a:rPr lang="en-US" sz="1200" b="1" dirty="0"/>
              <a:t>Carbon Disclosure Project</a:t>
            </a:r>
          </a:p>
          <a:p>
            <a:pPr>
              <a:lnSpc>
                <a:spcPct val="120000"/>
              </a:lnSpc>
              <a:spcBef>
                <a:spcPts val="0"/>
              </a:spcBef>
              <a:buFont typeface="Wingdings" panose="05000000000000000000" pitchFamily="2" charset="2"/>
              <a:buChar char="§"/>
            </a:pPr>
            <a:r>
              <a:rPr lang="en-US" sz="1200" dirty="0"/>
              <a:t> Lee Rahr, </a:t>
            </a:r>
            <a:r>
              <a:rPr lang="en-US" sz="1200" b="1" dirty="0"/>
              <a:t>Sustainable Northwest</a:t>
            </a:r>
          </a:p>
          <a:p>
            <a:pPr>
              <a:lnSpc>
                <a:spcPct val="120000"/>
              </a:lnSpc>
              <a:spcBef>
                <a:spcPts val="0"/>
              </a:spcBef>
              <a:buFont typeface="Wingdings" panose="05000000000000000000" pitchFamily="2" charset="2"/>
              <a:buChar char="§"/>
            </a:pPr>
            <a:r>
              <a:rPr lang="en-US" sz="1200" dirty="0"/>
              <a:t> Mike McKechnie, </a:t>
            </a:r>
            <a:r>
              <a:rPr lang="en-US" sz="1200" b="1" dirty="0"/>
              <a:t>Mountain View Solar</a:t>
            </a:r>
          </a:p>
          <a:p>
            <a:pPr>
              <a:lnSpc>
                <a:spcPct val="120000"/>
              </a:lnSpc>
              <a:spcBef>
                <a:spcPts val="0"/>
              </a:spcBef>
              <a:buFont typeface="Wingdings" panose="05000000000000000000" pitchFamily="2" charset="2"/>
              <a:buChar char="§"/>
            </a:pPr>
            <a:r>
              <a:rPr lang="en-US" sz="1200" dirty="0"/>
              <a:t> Philip Haddix, </a:t>
            </a:r>
            <a:r>
              <a:rPr lang="en-US" sz="1200" b="1" dirty="0"/>
              <a:t>The Solar Foundation</a:t>
            </a:r>
          </a:p>
          <a:p>
            <a:pPr>
              <a:lnSpc>
                <a:spcPct val="120000"/>
              </a:lnSpc>
              <a:spcBef>
                <a:spcPts val="0"/>
              </a:spcBef>
              <a:buFont typeface="Wingdings" panose="05000000000000000000" pitchFamily="2" charset="2"/>
              <a:buChar char="§"/>
            </a:pPr>
            <a:r>
              <a:rPr lang="en-US" sz="1200" dirty="0"/>
              <a:t> Randy Solomon, </a:t>
            </a:r>
            <a:r>
              <a:rPr lang="en-US" sz="1200" b="1" dirty="0"/>
              <a:t>The Sustainability Institute at the College of New Jersey</a:t>
            </a:r>
          </a:p>
          <a:p>
            <a:pPr>
              <a:lnSpc>
                <a:spcPct val="120000"/>
              </a:lnSpc>
              <a:spcBef>
                <a:spcPts val="0"/>
              </a:spcBef>
              <a:buFont typeface="Wingdings" panose="05000000000000000000" pitchFamily="2" charset="2"/>
              <a:buChar char="§"/>
            </a:pPr>
            <a:r>
              <a:rPr lang="en-US" sz="1200" dirty="0"/>
              <a:t> Rebecca Cantwell, </a:t>
            </a:r>
            <a:r>
              <a:rPr lang="en-US" sz="1200" b="1" dirty="0"/>
              <a:t>Colorado Solar Energy Industries Association (COSEIA)</a:t>
            </a:r>
          </a:p>
          <a:p>
            <a:pPr>
              <a:lnSpc>
                <a:spcPct val="120000"/>
              </a:lnSpc>
              <a:spcBef>
                <a:spcPts val="0"/>
              </a:spcBef>
              <a:buFont typeface="Wingdings" panose="05000000000000000000" pitchFamily="2" charset="2"/>
              <a:buChar char="§"/>
            </a:pPr>
            <a:r>
              <a:rPr lang="en-US" sz="1200" dirty="0"/>
              <a:t> Roxie Brown, </a:t>
            </a:r>
            <a:r>
              <a:rPr lang="en-US" sz="1200" b="1" dirty="0"/>
              <a:t>The Solar Foundation</a:t>
            </a:r>
          </a:p>
          <a:p>
            <a:pPr>
              <a:lnSpc>
                <a:spcPct val="120000"/>
              </a:lnSpc>
              <a:spcBef>
                <a:spcPts val="0"/>
              </a:spcBef>
              <a:buFont typeface="Wingdings" panose="05000000000000000000" pitchFamily="2" charset="2"/>
              <a:buChar char="§"/>
            </a:pPr>
            <a:r>
              <a:rPr lang="en-US" sz="1200" dirty="0"/>
              <a:t> Riana Ackley, </a:t>
            </a:r>
            <a:r>
              <a:rPr lang="en-US" sz="1200" b="1" dirty="0"/>
              <a:t>ICLEI</a:t>
            </a:r>
          </a:p>
          <a:p>
            <a:pPr>
              <a:lnSpc>
                <a:spcPct val="120000"/>
              </a:lnSpc>
              <a:spcBef>
                <a:spcPts val="0"/>
              </a:spcBef>
              <a:buFont typeface="Wingdings" panose="05000000000000000000" pitchFamily="2" charset="2"/>
              <a:buChar char="§"/>
            </a:pPr>
            <a:r>
              <a:rPr lang="en-US" sz="1200" dirty="0"/>
              <a:t> Ryan Cook, </a:t>
            </a:r>
            <a:r>
              <a:rPr lang="en-US" sz="1200" b="1" dirty="0"/>
              <a:t>Meister Consultants Group</a:t>
            </a:r>
          </a:p>
          <a:p>
            <a:pPr>
              <a:lnSpc>
                <a:spcPct val="120000"/>
              </a:lnSpc>
              <a:spcBef>
                <a:spcPts val="0"/>
              </a:spcBef>
              <a:buFont typeface="Wingdings" panose="05000000000000000000" pitchFamily="2" charset="2"/>
              <a:buChar char="§"/>
            </a:pPr>
            <a:r>
              <a:rPr lang="en-US" sz="1200" dirty="0"/>
              <a:t> Taylor Markwith, </a:t>
            </a:r>
            <a:r>
              <a:rPr lang="en-US" sz="1200" b="1" dirty="0"/>
              <a:t>National Association of Regional Councils</a:t>
            </a:r>
            <a:endParaRPr lang="en-US" sz="800" b="1" dirty="0"/>
          </a:p>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15</a:t>
            </a:fld>
            <a:endParaRPr lang="en-US"/>
          </a:p>
        </p:txBody>
      </p:sp>
    </p:spTree>
    <p:extLst>
      <p:ext uri="{BB962C8B-B14F-4D97-AF65-F5344CB8AC3E}">
        <p14:creationId xmlns:p14="http://schemas.microsoft.com/office/powerpoint/2010/main" val="1358609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18</a:t>
            </a:fld>
            <a:endParaRPr lang="en-US"/>
          </a:p>
        </p:txBody>
      </p:sp>
    </p:spTree>
    <p:extLst>
      <p:ext uri="{BB962C8B-B14F-4D97-AF65-F5344CB8AC3E}">
        <p14:creationId xmlns:p14="http://schemas.microsoft.com/office/powerpoint/2010/main" val="4013988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20</a:t>
            </a:fld>
            <a:endParaRPr lang="en-US"/>
          </a:p>
        </p:txBody>
      </p:sp>
    </p:spTree>
    <p:extLst>
      <p:ext uri="{BB962C8B-B14F-4D97-AF65-F5344CB8AC3E}">
        <p14:creationId xmlns:p14="http://schemas.microsoft.com/office/powerpoint/2010/main" val="4152874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23</a:t>
            </a:fld>
            <a:endParaRPr lang="en-US"/>
          </a:p>
        </p:txBody>
      </p:sp>
    </p:spTree>
    <p:extLst>
      <p:ext uri="{BB962C8B-B14F-4D97-AF65-F5344CB8AC3E}">
        <p14:creationId xmlns:p14="http://schemas.microsoft.com/office/powerpoint/2010/main" val="563796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24</a:t>
            </a:fld>
            <a:endParaRPr lang="en-US"/>
          </a:p>
        </p:txBody>
      </p:sp>
    </p:spTree>
    <p:extLst>
      <p:ext uri="{BB962C8B-B14F-4D97-AF65-F5344CB8AC3E}">
        <p14:creationId xmlns:p14="http://schemas.microsoft.com/office/powerpoint/2010/main" val="3332039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25</a:t>
            </a:fld>
            <a:endParaRPr lang="en-US"/>
          </a:p>
        </p:txBody>
      </p:sp>
    </p:spTree>
    <p:extLst>
      <p:ext uri="{BB962C8B-B14F-4D97-AF65-F5344CB8AC3E}">
        <p14:creationId xmlns:p14="http://schemas.microsoft.com/office/powerpoint/2010/main" val="354605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t>The</a:t>
            </a:r>
            <a:r>
              <a:rPr lang="en-US" sz="1000" baseline="0" dirty="0"/>
              <a:t> largest driver behind solar’s explosive growth over the past half decade has been shrinking costs. In places around the US where the cost of solar is prohibitive, solar doesn’t get installed.</a:t>
            </a:r>
          </a:p>
          <a:p>
            <a:pPr marL="171450" indent="-171450">
              <a:buFont typeface="Arial" panose="020B0604020202020204" pitchFamily="34" charset="0"/>
              <a:buChar char="•"/>
            </a:pPr>
            <a:r>
              <a:rPr lang="en-US" sz="1000" baseline="0" dirty="0"/>
              <a:t>Lack of education is also a cost. Solar companies have a harder time “selling” solar to customers who don’t have much experience with it, or who don’t see it in their communities.</a:t>
            </a:r>
          </a:p>
          <a:p>
            <a:pPr marL="171450" indent="-171450">
              <a:buFont typeface="Arial" panose="020B0604020202020204" pitchFamily="34" charset="0"/>
              <a:buChar char="•"/>
            </a:pPr>
            <a:r>
              <a:rPr lang="en-US" sz="1000" baseline="0" dirty="0"/>
              <a:t>Policy support can also impact costs positively or negatively. Incentives make solar affordable, but red tape makes solar more expensive by creating hurdles for installers that are passed along to consumers in the form of more expensive solar.</a:t>
            </a:r>
          </a:p>
          <a:p>
            <a:pPr marL="171450" indent="-171450">
              <a:buFont typeface="Arial" panose="020B0604020202020204" pitchFamily="34" charset="0"/>
              <a:buChar char="•"/>
            </a:pPr>
            <a:r>
              <a:rPr lang="en-US" sz="1000" baseline="0" dirty="0"/>
              <a:t>The program we’ll be presenting today is designed to address all of the hurdles listed here at the local level. And when local governments take a look at our technical assistance offering, they’re often left with a sense that their government has much more power to impact the local solar market context than they may have imagined.</a:t>
            </a:r>
          </a:p>
        </p:txBody>
      </p:sp>
      <p:sp>
        <p:nvSpPr>
          <p:cNvPr id="4" name="Slide Number Placeholder 3"/>
          <p:cNvSpPr>
            <a:spLocks noGrp="1"/>
          </p:cNvSpPr>
          <p:nvPr>
            <p:ph type="sldNum" sz="quarter" idx="10"/>
          </p:nvPr>
        </p:nvSpPr>
        <p:spPr/>
        <p:txBody>
          <a:bodyPr/>
          <a:lstStyle/>
          <a:p>
            <a:fld id="{929205E1-542E-4668-B17E-2B430D99B5D9}" type="slidenum">
              <a:rPr lang="en-US" smtClean="0"/>
              <a:t>2</a:t>
            </a:fld>
            <a:endParaRPr lang="en-US"/>
          </a:p>
        </p:txBody>
      </p:sp>
    </p:spTree>
    <p:extLst>
      <p:ext uri="{BB962C8B-B14F-4D97-AF65-F5344CB8AC3E}">
        <p14:creationId xmlns:p14="http://schemas.microsoft.com/office/powerpoint/2010/main" val="2022085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26</a:t>
            </a:fld>
            <a:endParaRPr lang="en-US"/>
          </a:p>
        </p:txBody>
      </p:sp>
    </p:spTree>
    <p:extLst>
      <p:ext uri="{BB962C8B-B14F-4D97-AF65-F5344CB8AC3E}">
        <p14:creationId xmlns:p14="http://schemas.microsoft.com/office/powerpoint/2010/main" val="772942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29</a:t>
            </a:fld>
            <a:endParaRPr lang="en-US"/>
          </a:p>
        </p:txBody>
      </p:sp>
    </p:spTree>
    <p:extLst>
      <p:ext uri="{BB962C8B-B14F-4D97-AF65-F5344CB8AC3E}">
        <p14:creationId xmlns:p14="http://schemas.microsoft.com/office/powerpoint/2010/main" val="2883430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9205E1-542E-4668-B17E-2B430D99B5D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43481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685800">
              <a:spcAft>
                <a:spcPts val="800"/>
              </a:spcAft>
              <a:buFont typeface="Courier New" panose="02070309020205020404" pitchFamily="49" charset="0"/>
              <a:buChar char="o"/>
              <a:defRPr/>
            </a:pPr>
            <a:r>
              <a:rPr lang="en-US" b="1" kern="0" dirty="0">
                <a:solidFill>
                  <a:prstClr val="black">
                    <a:lumMod val="85000"/>
                    <a:lumOff val="15000"/>
                  </a:prstClr>
                </a:solidFill>
              </a:rPr>
              <a:t>Metropolitan Mayors Cohort</a:t>
            </a:r>
          </a:p>
          <a:p>
            <a:pPr marL="742950" lvl="1" indent="-285750" defTabSz="685800">
              <a:spcAft>
                <a:spcPts val="800"/>
              </a:spcAft>
              <a:buFont typeface="Courier New" panose="02070309020205020404" pitchFamily="49" charset="0"/>
              <a:buChar char="o"/>
              <a:defRPr/>
            </a:pPr>
            <a:r>
              <a:rPr lang="en-US" kern="0" dirty="0">
                <a:solidFill>
                  <a:prstClr val="black">
                    <a:lumMod val="85000"/>
                    <a:lumOff val="15000"/>
                  </a:prstClr>
                </a:solidFill>
              </a:rPr>
              <a:t>Provided zoning code review for all 18 communities</a:t>
            </a:r>
          </a:p>
          <a:p>
            <a:pPr marL="742950" lvl="1" indent="-285750" defTabSz="685800">
              <a:spcAft>
                <a:spcPts val="800"/>
              </a:spcAft>
              <a:buFont typeface="Courier New" panose="02070309020205020404" pitchFamily="49" charset="0"/>
              <a:buChar char="o"/>
              <a:defRPr/>
            </a:pPr>
            <a:r>
              <a:rPr lang="en-US" kern="0" dirty="0">
                <a:solidFill>
                  <a:prstClr val="black">
                    <a:lumMod val="85000"/>
                    <a:lumOff val="15000"/>
                  </a:prstClr>
                </a:solidFill>
              </a:rPr>
              <a:t>Provided framework to help municipalities review and improve permitting processes</a:t>
            </a:r>
          </a:p>
          <a:p>
            <a:pPr marL="742950" lvl="1" indent="-285750" defTabSz="685800">
              <a:spcAft>
                <a:spcPts val="800"/>
              </a:spcAft>
              <a:buFont typeface="Courier New" panose="02070309020205020404" pitchFamily="49" charset="0"/>
              <a:buChar char="o"/>
              <a:defRPr/>
            </a:pPr>
            <a:r>
              <a:rPr lang="en-US" kern="0" dirty="0">
                <a:solidFill>
                  <a:prstClr val="black">
                    <a:lumMod val="85000"/>
                    <a:lumOff val="15000"/>
                  </a:prstClr>
                </a:solidFill>
              </a:rPr>
              <a:t>Provided direct technical guidance bi-weekly to all communities and the Mayors Caucus</a:t>
            </a:r>
          </a:p>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33</a:t>
            </a:fld>
            <a:endParaRPr lang="en-US"/>
          </a:p>
        </p:txBody>
      </p:sp>
    </p:spTree>
    <p:extLst>
      <p:ext uri="{BB962C8B-B14F-4D97-AF65-F5344CB8AC3E}">
        <p14:creationId xmlns:p14="http://schemas.microsoft.com/office/powerpoint/2010/main" val="919245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34</a:t>
            </a:fld>
            <a:endParaRPr lang="en-US"/>
          </a:p>
        </p:txBody>
      </p:sp>
    </p:spTree>
    <p:extLst>
      <p:ext uri="{BB962C8B-B14F-4D97-AF65-F5344CB8AC3E}">
        <p14:creationId xmlns:p14="http://schemas.microsoft.com/office/powerpoint/2010/main" val="2853106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3F624-6D44-4F2F-9DEE-B6D13B710AEF}" type="slidenum">
              <a:rPr lang="en-US" smtClean="0"/>
              <a:t>35</a:t>
            </a:fld>
            <a:endParaRPr lang="en-US"/>
          </a:p>
        </p:txBody>
      </p:sp>
    </p:spTree>
    <p:extLst>
      <p:ext uri="{BB962C8B-B14F-4D97-AF65-F5344CB8AC3E}">
        <p14:creationId xmlns:p14="http://schemas.microsoft.com/office/powerpoint/2010/main" val="2911041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Intro MMC</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874" indent="-285721">
              <a:defRPr>
                <a:solidFill>
                  <a:schemeClr val="tx1"/>
                </a:solidFill>
                <a:latin typeface="Calibri" pitchFamily="34" charset="0"/>
              </a:defRPr>
            </a:lvl2pPr>
            <a:lvl3pPr marL="1142883" indent="-228576">
              <a:defRPr>
                <a:solidFill>
                  <a:schemeClr val="tx1"/>
                </a:solidFill>
                <a:latin typeface="Calibri" pitchFamily="34" charset="0"/>
              </a:defRPr>
            </a:lvl3pPr>
            <a:lvl4pPr marL="1600036" indent="-228576">
              <a:defRPr>
                <a:solidFill>
                  <a:schemeClr val="tx1"/>
                </a:solidFill>
                <a:latin typeface="Calibri" pitchFamily="34" charset="0"/>
              </a:defRPr>
            </a:lvl4pPr>
            <a:lvl5pPr marL="2057189" indent="-228576">
              <a:defRPr>
                <a:solidFill>
                  <a:schemeClr val="tx1"/>
                </a:solidFill>
                <a:latin typeface="Calibri" pitchFamily="34" charset="0"/>
              </a:defRPr>
            </a:lvl5pPr>
            <a:lvl6pPr marL="2514343" indent="-228576" defTabSz="457153" eaLnBrk="0" fontAlgn="base" hangingPunct="0">
              <a:spcBef>
                <a:spcPct val="0"/>
              </a:spcBef>
              <a:spcAft>
                <a:spcPct val="0"/>
              </a:spcAft>
              <a:defRPr>
                <a:solidFill>
                  <a:schemeClr val="tx1"/>
                </a:solidFill>
                <a:latin typeface="Calibri" pitchFamily="34" charset="0"/>
              </a:defRPr>
            </a:lvl6pPr>
            <a:lvl7pPr marL="2971496" indent="-228576" defTabSz="457153" eaLnBrk="0" fontAlgn="base" hangingPunct="0">
              <a:spcBef>
                <a:spcPct val="0"/>
              </a:spcBef>
              <a:spcAft>
                <a:spcPct val="0"/>
              </a:spcAft>
              <a:defRPr>
                <a:solidFill>
                  <a:schemeClr val="tx1"/>
                </a:solidFill>
                <a:latin typeface="Calibri" pitchFamily="34" charset="0"/>
              </a:defRPr>
            </a:lvl7pPr>
            <a:lvl8pPr marL="3428649" indent="-228576" defTabSz="457153" eaLnBrk="0" fontAlgn="base" hangingPunct="0">
              <a:spcBef>
                <a:spcPct val="0"/>
              </a:spcBef>
              <a:spcAft>
                <a:spcPct val="0"/>
              </a:spcAft>
              <a:defRPr>
                <a:solidFill>
                  <a:schemeClr val="tx1"/>
                </a:solidFill>
                <a:latin typeface="Calibri" pitchFamily="34" charset="0"/>
              </a:defRPr>
            </a:lvl8pPr>
            <a:lvl9pPr marL="3885802" indent="-228576" defTabSz="457153" eaLnBrk="0" fontAlgn="base" hangingPunct="0">
              <a:spcBef>
                <a:spcPct val="0"/>
              </a:spcBef>
              <a:spcAft>
                <a:spcPct val="0"/>
              </a:spcAft>
              <a:defRPr>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58800AD-D875-44EC-8BAC-5E5F98052F6B}"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171325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Foundation for sustainability</a:t>
            </a:r>
          </a:p>
          <a:p>
            <a:r>
              <a:rPr lang="en-US" dirty="0"/>
              <a:t>Tool</a:t>
            </a:r>
            <a:r>
              <a:rPr lang="en-US" baseline="0" dirty="0"/>
              <a:t> for getting things done</a:t>
            </a:r>
            <a:endParaRPr lang="en-US" dirty="0"/>
          </a:p>
          <a:p>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5BC145F-4C68-401B-BBDD-FF76E48FE5EA}"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49997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a:xfrm>
            <a:off x="701674" y="4479925"/>
            <a:ext cx="5725629" cy="4147240"/>
          </a:xfrm>
        </p:spPr>
        <p:txBody>
          <a:bodyPr/>
          <a:lstStyle/>
          <a:p>
            <a:pPr marL="171450" indent="-171450">
              <a:buFont typeface="Wingdings" panose="05000000000000000000" pitchFamily="2" charset="2"/>
              <a:buChar char="§"/>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5BC145F-4C68-401B-BBDD-FF76E48FE5EA}"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807669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baseline="0" dirty="0"/>
              <a:t>Guide me at the regional level</a:t>
            </a:r>
          </a:p>
          <a:p>
            <a:r>
              <a:rPr lang="en-US" baseline="0" dirty="0"/>
              <a:t>Know exactly what top priorities are</a:t>
            </a:r>
          </a:p>
          <a:p>
            <a:r>
              <a:rPr lang="en-US" baseline="0" dirty="0"/>
              <a:t>Mimics what </a:t>
            </a:r>
            <a:r>
              <a:rPr lang="en-US" baseline="0" dirty="0" err="1"/>
              <a:t>munis</a:t>
            </a:r>
            <a:r>
              <a:rPr lang="en-US" baseline="0" dirty="0"/>
              <a:t> do anyway </a:t>
            </a:r>
            <a:r>
              <a:rPr lang="mr-IN" baseline="0" dirty="0"/>
              <a:t>–</a:t>
            </a:r>
            <a:r>
              <a:rPr lang="en-US" baseline="0" dirty="0"/>
              <a:t> borrow from one another</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5BC145F-4C68-401B-BBDD-FF76E48FE5EA}"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334834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Installed</a:t>
            </a:r>
            <a:r>
              <a:rPr lang="en-US" baseline="0" dirty="0"/>
              <a:t> cost, on average, has fallen over 40% since 2010.</a:t>
            </a:r>
          </a:p>
          <a:p>
            <a:pPr marL="171450" indent="-171450">
              <a:buFont typeface="Arial" panose="020B0604020202020204" pitchFamily="34" charset="0"/>
              <a:buChar char="•"/>
            </a:pPr>
            <a:r>
              <a:rPr lang="en-US" baseline="0" dirty="0"/>
              <a:t>Installed cost $3.80/W for residential at end of 2015 (Tracking the Sun)</a:t>
            </a:r>
          </a:p>
          <a:p>
            <a:pPr marL="171450" indent="-171450">
              <a:buFont typeface="Arial" panose="020B0604020202020204" pitchFamily="34" charset="0"/>
              <a:buChar char="•"/>
            </a:pPr>
            <a:r>
              <a:rPr lang="en-US" baseline="0" dirty="0"/>
              <a:t>As low as $3.14/W for residential by Q2 2016 (SEIA)</a:t>
            </a:r>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3</a:t>
            </a:fld>
            <a:endParaRPr lang="en-US"/>
          </a:p>
        </p:txBody>
      </p:sp>
    </p:spTree>
    <p:extLst>
      <p:ext uri="{BB962C8B-B14F-4D97-AF65-F5344CB8AC3E}">
        <p14:creationId xmlns:p14="http://schemas.microsoft.com/office/powerpoint/2010/main" val="2463832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5BC145F-4C68-401B-BBDD-FF76E48FE5EA}"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399954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a:t>
            </a:r>
            <a:r>
              <a:rPr lang="en-US" baseline="0" dirty="0"/>
              <a:t> still have a lot of room to shrink costs further, however. </a:t>
            </a:r>
          </a:p>
          <a:p>
            <a:pPr marL="628650" lvl="1" indent="-171450">
              <a:buFont typeface="Arial" panose="020B0604020202020204" pitchFamily="34" charset="0"/>
              <a:buChar char="•"/>
            </a:pPr>
            <a:r>
              <a:rPr lang="en-US" baseline="0" dirty="0"/>
              <a:t>For example, in 2013 the cost of solar in the US was over $2/Watt more expensive than it was in Germany.</a:t>
            </a:r>
          </a:p>
          <a:p>
            <a:pPr marL="171450" lvl="0" indent="-171450">
              <a:buFont typeface="Arial" panose="020B0604020202020204" pitchFamily="34" charset="0"/>
              <a:buChar char="•"/>
            </a:pPr>
            <a:r>
              <a:rPr lang="en-US" dirty="0"/>
              <a:t>If we begin</a:t>
            </a:r>
            <a:r>
              <a:rPr lang="en-US" baseline="0" dirty="0"/>
              <a:t> to break down these costs, we see that the hardware costs, or the cost to purchase the equipment, is about the same is both places. </a:t>
            </a:r>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4</a:t>
            </a:fld>
            <a:endParaRPr lang="en-US"/>
          </a:p>
        </p:txBody>
      </p:sp>
    </p:spTree>
    <p:extLst>
      <p:ext uri="{BB962C8B-B14F-4D97-AF65-F5344CB8AC3E}">
        <p14:creationId xmlns:p14="http://schemas.microsoft.com/office/powerpoint/2010/main" val="160234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Where the major discrepancy arises are in the non-hardware costs. So what are these non-hardware costs?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5</a:t>
            </a:fld>
            <a:endParaRPr lang="en-US"/>
          </a:p>
        </p:txBody>
      </p:sp>
    </p:spTree>
    <p:extLst>
      <p:ext uri="{BB962C8B-B14F-4D97-AF65-F5344CB8AC3E}">
        <p14:creationId xmlns:p14="http://schemas.microsoft.com/office/powerpoint/2010/main" val="317800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remaining</a:t>
            </a:r>
            <a:r>
              <a:rPr lang="en-US" baseline="0" dirty="0"/>
              <a:t> 50% of the costs are commonly grouped together as “soft costs”. These soft costs include the cost of handling processes such as permitting and interconnect, marketing costs including customer acquisition, and installation costs including design, financing, and labor costs. </a:t>
            </a:r>
          </a:p>
          <a:p>
            <a:pPr marL="171450" indent="-171450">
              <a:buFont typeface="Arial" panose="020B0604020202020204" pitchFamily="34" charset="0"/>
              <a:buChar char="•"/>
            </a:pPr>
            <a:r>
              <a:rPr lang="en-US" baseline="0" dirty="0"/>
              <a:t>In the US, we pay a significant premium on these solar soft costs. And local governments play a critical role in reducing these soft costs.</a:t>
            </a:r>
          </a:p>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6</a:t>
            </a:fld>
            <a:endParaRPr lang="en-US"/>
          </a:p>
        </p:txBody>
      </p:sp>
    </p:spTree>
    <p:extLst>
      <p:ext uri="{BB962C8B-B14F-4D97-AF65-F5344CB8AC3E}">
        <p14:creationId xmlns:p14="http://schemas.microsoft.com/office/powerpoint/2010/main" val="4292846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SunShot Goal</a:t>
            </a:r>
            <a:r>
              <a:rPr lang="en-US" baseline="0" dirty="0"/>
              <a:t>s by 2020</a:t>
            </a:r>
          </a:p>
          <a:p>
            <a:pPr marL="628650" lvl="1" indent="-171450">
              <a:buFont typeface="Arial" panose="020B0604020202020204" pitchFamily="34" charset="0"/>
              <a:buChar char="•"/>
            </a:pPr>
            <a:r>
              <a:rPr lang="en-US" dirty="0"/>
              <a:t>$1.50/W for residential</a:t>
            </a:r>
            <a:r>
              <a:rPr lang="en-US" baseline="0" dirty="0"/>
              <a:t> systems </a:t>
            </a:r>
          </a:p>
          <a:p>
            <a:pPr marL="628650" lvl="1" indent="-171450">
              <a:buFont typeface="Arial" panose="020B0604020202020204" pitchFamily="34" charset="0"/>
              <a:buChar char="•"/>
            </a:pPr>
            <a:r>
              <a:rPr lang="en-US" baseline="0" dirty="0"/>
              <a:t>$1.25/W for small commercial systems</a:t>
            </a:r>
          </a:p>
          <a:p>
            <a:pPr marL="628650" lvl="1" indent="-171450">
              <a:buFont typeface="Arial" panose="020B0604020202020204" pitchFamily="34" charset="0"/>
              <a:buChar char="•"/>
            </a:pPr>
            <a:r>
              <a:rPr lang="en-US" baseline="0" dirty="0"/>
              <a:t>$1.00/W for utility scale systems</a:t>
            </a:r>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7</a:t>
            </a:fld>
            <a:endParaRPr lang="en-US"/>
          </a:p>
        </p:txBody>
      </p:sp>
    </p:spTree>
    <p:extLst>
      <p:ext uri="{BB962C8B-B14F-4D97-AF65-F5344CB8AC3E}">
        <p14:creationId xmlns:p14="http://schemas.microsoft.com/office/powerpoint/2010/main" val="2942874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8</a:t>
            </a:fld>
            <a:endParaRPr lang="en-US"/>
          </a:p>
        </p:txBody>
      </p:sp>
    </p:spTree>
    <p:extLst>
      <p:ext uri="{BB962C8B-B14F-4D97-AF65-F5344CB8AC3E}">
        <p14:creationId xmlns:p14="http://schemas.microsoft.com/office/powerpoint/2010/main" val="330076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9</a:t>
            </a:fld>
            <a:endParaRPr lang="en-US"/>
          </a:p>
        </p:txBody>
      </p:sp>
    </p:spTree>
    <p:extLst>
      <p:ext uri="{BB962C8B-B14F-4D97-AF65-F5344CB8AC3E}">
        <p14:creationId xmlns:p14="http://schemas.microsoft.com/office/powerpoint/2010/main" val="68902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column +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Date Placeholder 3"/>
          <p:cNvSpPr>
            <a:spLocks noGrp="1"/>
          </p:cNvSpPr>
          <p:nvPr>
            <p:ph type="dt" sz="half" idx="11"/>
          </p:nvPr>
        </p:nvSpPr>
        <p:spPr/>
        <p:txBody>
          <a:bodyPr/>
          <a:lstStyle/>
          <a:p>
            <a:fld id="{5586B75A-687E-405C-8A0B-8D00578BA2C3}" type="datetimeFigureOut">
              <a:rPr lang="en-US" smtClean="0"/>
              <a:pPr/>
              <a:t>9/6/2018</a:t>
            </a:fld>
            <a:endParaRPr lang="en-US" dirty="0"/>
          </a:p>
        </p:txBody>
      </p:sp>
      <p:sp>
        <p:nvSpPr>
          <p:cNvPr id="7" name="Text Placeholder 6"/>
          <p:cNvSpPr>
            <a:spLocks noGrp="1"/>
          </p:cNvSpPr>
          <p:nvPr>
            <p:ph type="body" sz="quarter" idx="12" hasCustomPrompt="1"/>
          </p:nvPr>
        </p:nvSpPr>
        <p:spPr>
          <a:xfrm>
            <a:off x="520701" y="2568102"/>
            <a:ext cx="3526006" cy="3648548"/>
          </a:xfrm>
          <a:prstGeom prst="rect">
            <a:avLst/>
          </a:prstGeom>
        </p:spPr>
        <p:txBody>
          <a:bodyPr/>
          <a:lstStyle>
            <a:lvl1pPr>
              <a:defRPr baseline="0"/>
            </a:lvl1pPr>
          </a:lstStyle>
          <a:p>
            <a:pPr lvl="0"/>
            <a:r>
              <a:rPr lang="en-US" dirty="0"/>
              <a:t>Click to edit 1 column of text</a:t>
            </a:r>
          </a:p>
        </p:txBody>
      </p:sp>
      <p:sp>
        <p:nvSpPr>
          <p:cNvPr id="9" name="Picture Placeholder 8"/>
          <p:cNvSpPr>
            <a:spLocks noGrp="1"/>
          </p:cNvSpPr>
          <p:nvPr>
            <p:ph type="pic" sz="quarter" idx="13" hasCustomPrompt="1"/>
          </p:nvPr>
        </p:nvSpPr>
        <p:spPr>
          <a:xfrm>
            <a:off x="4280640" y="2568577"/>
            <a:ext cx="4117975" cy="3648075"/>
          </a:xfrm>
          <a:prstGeom prst="rect">
            <a:avLst/>
          </a:prstGeom>
        </p:spPr>
        <p:txBody>
          <a:bodyPr/>
          <a:lstStyle/>
          <a:p>
            <a:r>
              <a:rPr lang="en-US" dirty="0"/>
              <a:t>Click to insert picture</a:t>
            </a:r>
          </a:p>
        </p:txBody>
      </p:sp>
    </p:spTree>
    <p:extLst>
      <p:ext uri="{BB962C8B-B14F-4D97-AF65-F5344CB8AC3E}">
        <p14:creationId xmlns:p14="http://schemas.microsoft.com/office/powerpoint/2010/main" val="202375293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6" y="1261736"/>
            <a:ext cx="8261350" cy="5106987"/>
          </a:xfrm>
          <a:prstGeom prst="rect">
            <a:avLst/>
          </a:prstGeom>
        </p:spPr>
        <p:txBody>
          <a:bodyPr/>
          <a:lstStyle>
            <a:lvl1pPr marL="257175" indent="-257175">
              <a:buFont typeface="Wingdings" pitchFamily="2" charset="2"/>
              <a:buChar char="§"/>
              <a:defRPr/>
            </a:lvl1pPr>
            <a:lvl4pPr marL="1200150" indent="-17145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171700" y="6381751"/>
            <a:ext cx="6384925" cy="476251"/>
          </a:xfrm>
          <a:prstGeom prst="rect">
            <a:avLst/>
          </a:prstGeom>
        </p:spPr>
        <p:txBody>
          <a:bodyPr anchor="ctr">
            <a:normAutofit/>
          </a:bodyPr>
          <a:lstStyle>
            <a:lvl1pPr marL="0" indent="0">
              <a:buNone/>
              <a:defRPr sz="9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pic>
        <p:nvPicPr>
          <p:cNvPr id="8" name="Picture 7"/>
          <p:cNvPicPr>
            <a:picLocks noChangeAspect="1"/>
          </p:cNvPicPr>
          <p:nvPr userDrawn="1"/>
        </p:nvPicPr>
        <p:blipFill>
          <a:blip r:embed="rId2"/>
          <a:stretch>
            <a:fillRect/>
          </a:stretch>
        </p:blipFill>
        <p:spPr>
          <a:xfrm>
            <a:off x="175492" y="6401954"/>
            <a:ext cx="1267691" cy="385819"/>
          </a:xfrm>
          <a:prstGeom prst="rect">
            <a:avLst/>
          </a:prstGeom>
        </p:spPr>
      </p:pic>
    </p:spTree>
    <p:extLst>
      <p:ext uri="{BB962C8B-B14F-4D97-AF65-F5344CB8AC3E}">
        <p14:creationId xmlns:p14="http://schemas.microsoft.com/office/powerpoint/2010/main" val="72716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9/6/2018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01207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9" name="Title 8"/>
          <p:cNvSpPr>
            <a:spLocks noGrp="1"/>
          </p:cNvSpPr>
          <p:nvPr>
            <p:ph type="title"/>
          </p:nvPr>
        </p:nvSpPr>
        <p:spPr>
          <a:xfrm>
            <a:off x="6196053" y="542282"/>
            <a:ext cx="2537460" cy="1920240"/>
          </a:xfrm>
        </p:spPr>
        <p:txBody>
          <a:bodyPr anchor="b">
            <a:noAutofit/>
          </a:bodyPr>
          <a:lstStyle>
            <a:lvl1pPr>
              <a:lnSpc>
                <a:spcPct val="85000"/>
              </a:lnSpc>
              <a:defRPr sz="3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9/6/2018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21029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40467"/>
            <a:ext cx="3497580" cy="72340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7492" y="2753084"/>
            <a:ext cx="349758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5706" y="2038435"/>
            <a:ext cx="3497580" cy="722376"/>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05706" y="2750990"/>
            <a:ext cx="349758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9/6/2018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00761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5629BB9-C79E-4FA5-B140-8114ADCA2B1D}" type="datetimeFigureOut">
              <a:rPr lang="en-US" smtClean="0"/>
              <a:pPr>
                <a:defRPr/>
              </a:pPr>
              <a:t>9/6/2018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BCF777-DCEE-45FE-BD33-61528B2C5BF8}"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598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C6C7F5D-7BEA-43C6-872D-F15F96E92177}" type="datetimeFigureOut">
              <a:rPr lang="en-US" smtClean="0"/>
              <a:pPr>
                <a:defRPr/>
              </a:pPr>
              <a:t>9/6/2018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21B579-9ED6-4F22-86E7-13BA1A7C8215}" type="slidenum">
              <a:rPr lang="en-US" altLang="en-US" smtClean="0"/>
              <a:pPr>
                <a:defRPr/>
              </a:pPr>
              <a:t>‹#›</a:t>
            </a:fld>
            <a:endParaRPr lang="en-US" altLang="en-US"/>
          </a:p>
        </p:txBody>
      </p:sp>
    </p:spTree>
    <p:extLst>
      <p:ext uri="{BB962C8B-B14F-4D97-AF65-F5344CB8AC3E}">
        <p14:creationId xmlns:p14="http://schemas.microsoft.com/office/powerpoint/2010/main" val="3821763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54BD3AF-9E23-4F39-8EDD-80C0DA8DBA5B}" type="datetimeFigureOut">
              <a:rPr lang="en-US" smtClean="0"/>
              <a:pPr>
                <a:defRPr/>
              </a:pPr>
              <a:t>9/6/2018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3FE698-755A-4FA4-8129-F244A21C604E}"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266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71391EE-8969-4F22-ABDD-DEDD229DD8D7}" type="datetimeFigureOut">
              <a:rPr lang="en-US" smtClean="0"/>
              <a:pPr>
                <a:defRPr/>
              </a:pPr>
              <a:t>9/6/2018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76F95C-2B66-44D4-B57F-838FDCC46432}" type="slidenum">
              <a:rPr lang="en-US" altLang="en-US" smtClean="0"/>
              <a:pPr>
                <a:defRPr/>
              </a:pPr>
              <a:t>‹#›</a:t>
            </a:fld>
            <a:endParaRPr lang="en-US" altLang="en-US"/>
          </a:p>
        </p:txBody>
      </p:sp>
    </p:spTree>
    <p:extLst>
      <p:ext uri="{BB962C8B-B14F-4D97-AF65-F5344CB8AC3E}">
        <p14:creationId xmlns:p14="http://schemas.microsoft.com/office/powerpoint/2010/main" val="394572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F8255CC-27CD-45D3-A35F-056B0BBD6C54}" type="datetimeFigureOut">
              <a:rPr lang="en-US" smtClean="0"/>
              <a:pPr>
                <a:defRPr/>
              </a:pPr>
              <a:t>9/6/2018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C7FD246-1402-44A1-A422-2FCE3D0EA3B2}" type="slidenum">
              <a:rPr lang="en-US" altLang="en-US" smtClean="0"/>
              <a:pPr>
                <a:defRPr/>
              </a:pPr>
              <a:t>‹#›</a:t>
            </a:fld>
            <a:endParaRPr lang="en-US" altLang="en-US"/>
          </a:p>
        </p:txBody>
      </p:sp>
    </p:spTree>
    <p:extLst>
      <p:ext uri="{BB962C8B-B14F-4D97-AF65-F5344CB8AC3E}">
        <p14:creationId xmlns:p14="http://schemas.microsoft.com/office/powerpoint/2010/main" val="3147486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58D373B-400F-4827-8226-9AAE75D8B412}" type="datetimeFigureOut">
              <a:rPr lang="en-US" smtClean="0"/>
              <a:pPr>
                <a:defRPr/>
              </a:pPr>
              <a:t>9/6/2018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F11818C-6F45-4926-8B13-2D89461761F4}" type="slidenum">
              <a:rPr lang="en-US" altLang="en-US" smtClean="0"/>
              <a:pPr>
                <a:defRPr/>
              </a:pPr>
              <a:t>‹#›</a:t>
            </a:fld>
            <a:endParaRPr lang="en-US" altLang="en-US"/>
          </a:p>
        </p:txBody>
      </p:sp>
    </p:spTree>
    <p:extLst>
      <p:ext uri="{BB962C8B-B14F-4D97-AF65-F5344CB8AC3E}">
        <p14:creationId xmlns:p14="http://schemas.microsoft.com/office/powerpoint/2010/main" val="127584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Date Placeholder 3"/>
          <p:cNvSpPr>
            <a:spLocks noGrp="1"/>
          </p:cNvSpPr>
          <p:nvPr>
            <p:ph type="dt" sz="half" idx="11"/>
          </p:nvPr>
        </p:nvSpPr>
        <p:spPr/>
        <p:txBody>
          <a:bodyPr/>
          <a:lstStyle/>
          <a:p>
            <a:fld id="{5586B75A-687E-405C-8A0B-8D00578BA2C3}" type="datetimeFigureOut">
              <a:rPr lang="en-US" smtClean="0"/>
              <a:pPr/>
              <a:t>9/6/2018</a:t>
            </a:fld>
            <a:endParaRPr lang="en-US" dirty="0"/>
          </a:p>
        </p:txBody>
      </p:sp>
      <p:sp>
        <p:nvSpPr>
          <p:cNvPr id="6" name="Text Placeholder 5"/>
          <p:cNvSpPr>
            <a:spLocks noGrp="1"/>
          </p:cNvSpPr>
          <p:nvPr>
            <p:ph type="body" sz="quarter" idx="12" hasCustomPrompt="1"/>
          </p:nvPr>
        </p:nvSpPr>
        <p:spPr>
          <a:xfrm>
            <a:off x="520700" y="2567800"/>
            <a:ext cx="7877175" cy="3657600"/>
          </a:xfrm>
          <a:prstGeom prst="rect">
            <a:avLst/>
          </a:prstGeom>
        </p:spPr>
        <p:txBody>
          <a:bodyPr numCol="2"/>
          <a:lstStyle>
            <a:lvl1pPr>
              <a:defRPr baseline="0"/>
            </a:lvl1pPr>
          </a:lstStyle>
          <a:p>
            <a:pPr lvl="0"/>
            <a:r>
              <a:rPr lang="en-US" dirty="0"/>
              <a:t>Click to edit 2 columns of text</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Column 2</a:t>
            </a:r>
          </a:p>
        </p:txBody>
      </p:sp>
    </p:spTree>
    <p:extLst>
      <p:ext uri="{BB962C8B-B14F-4D97-AF65-F5344CB8AC3E}">
        <p14:creationId xmlns:p14="http://schemas.microsoft.com/office/powerpoint/2010/main" val="277241021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5F495BBD-F0F5-4E71-9862-FDAE1EDD0CEE}" type="datetimeFigureOut">
              <a:rPr lang="en-US" smtClean="0"/>
              <a:pPr>
                <a:defRPr/>
              </a:pPr>
              <a:t>9/6/2018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E7A54699-A899-462C-B867-688391E77AE0}" type="slidenum">
              <a:rPr lang="en-US" altLang="en-US" smtClean="0"/>
              <a:pPr>
                <a:defRPr/>
              </a:pPr>
              <a:t>‹#›</a:t>
            </a:fld>
            <a:endParaRPr lang="en-US" altLang="en-US"/>
          </a:p>
        </p:txBody>
      </p:sp>
    </p:spTree>
    <p:extLst>
      <p:ext uri="{BB962C8B-B14F-4D97-AF65-F5344CB8AC3E}">
        <p14:creationId xmlns:p14="http://schemas.microsoft.com/office/powerpoint/2010/main" val="2522003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0AD325DA-CED6-49C6-8861-244DD847E90F}" type="datetimeFigureOut">
              <a:rPr lang="en-US" smtClean="0"/>
              <a:pPr>
                <a:defRPr/>
              </a:pPr>
              <a:t>9/6/2018</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59EB206B-F314-4E5C-B75F-3C01FC8EE922}" type="slidenum">
              <a:rPr lang="en-US" altLang="en-US" smtClean="0"/>
              <a:pPr>
                <a:defRPr/>
              </a:pPr>
              <a:t>‹#›</a:t>
            </a:fld>
            <a:endParaRPr lang="en-US" altLang="en-US"/>
          </a:p>
        </p:txBody>
      </p:sp>
    </p:spTree>
    <p:extLst>
      <p:ext uri="{BB962C8B-B14F-4D97-AF65-F5344CB8AC3E}">
        <p14:creationId xmlns:p14="http://schemas.microsoft.com/office/powerpoint/2010/main" val="2268994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73074F5-15A6-40D1-8602-0E2556E7C41C}" type="datetimeFigureOut">
              <a:rPr lang="en-US" smtClean="0"/>
              <a:pPr>
                <a:defRPr/>
              </a:pPr>
              <a:t>9/6/2018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4FA466-FA46-46ED-BBBB-049FFA91E9C0}" type="slidenum">
              <a:rPr lang="en-US" altLang="en-US" smtClean="0"/>
              <a:pPr>
                <a:defRPr/>
              </a:pPr>
              <a:t>‹#›</a:t>
            </a:fld>
            <a:endParaRPr lang="en-US" altLang="en-US"/>
          </a:p>
        </p:txBody>
      </p:sp>
    </p:spTree>
    <p:extLst>
      <p:ext uri="{BB962C8B-B14F-4D97-AF65-F5344CB8AC3E}">
        <p14:creationId xmlns:p14="http://schemas.microsoft.com/office/powerpoint/2010/main" val="124694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4BB42A9-AF7F-409B-9924-6803BCAE0138}" type="datetimeFigureOut">
              <a:rPr lang="en-US" smtClean="0"/>
              <a:pPr>
                <a:defRPr/>
              </a:pPr>
              <a:t>9/6/2018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232645-A951-463B-A9A8-C2C30ACA7CFF}" type="slidenum">
              <a:rPr lang="en-US" altLang="en-US" smtClean="0"/>
              <a:pPr>
                <a:defRPr/>
              </a:pPr>
              <a:t>‹#›</a:t>
            </a:fld>
            <a:endParaRPr lang="en-US" altLang="en-US"/>
          </a:p>
        </p:txBody>
      </p:sp>
    </p:spTree>
    <p:extLst>
      <p:ext uri="{BB962C8B-B14F-4D97-AF65-F5344CB8AC3E}">
        <p14:creationId xmlns:p14="http://schemas.microsoft.com/office/powerpoint/2010/main" val="3626723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202324B-E6D1-4125-80B5-C433C65E3BBF}" type="datetimeFigureOut">
              <a:rPr lang="en-US" smtClean="0"/>
              <a:pPr>
                <a:defRPr/>
              </a:pPr>
              <a:t>9/6/2018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FD73DE-1EA2-4D49-B952-33BA73F2D930}" type="slidenum">
              <a:rPr lang="en-US" altLang="en-US" smtClean="0"/>
              <a:pPr>
                <a:defRPr/>
              </a:pPr>
              <a:t>‹#›</a:t>
            </a:fld>
            <a:endParaRPr lang="en-US" altLang="en-US"/>
          </a:p>
        </p:txBody>
      </p:sp>
    </p:spTree>
    <p:extLst>
      <p:ext uri="{BB962C8B-B14F-4D97-AF65-F5344CB8AC3E}">
        <p14:creationId xmlns:p14="http://schemas.microsoft.com/office/powerpoint/2010/main" val="43236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ntact p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20702" y="3091043"/>
            <a:ext cx="4219466" cy="428374"/>
          </a:xfrm>
          <a:prstGeom prst="rect">
            <a:avLst/>
          </a:prstGeom>
        </p:spPr>
        <p:txBody>
          <a:bodyPr/>
          <a:lstStyle>
            <a:lvl1pPr algn="ctr">
              <a:defRPr sz="1650"/>
            </a:lvl1pPr>
          </a:lstStyle>
          <a:p>
            <a:pPr lvl="0"/>
            <a:r>
              <a:rPr lang="en-US" dirty="0"/>
              <a:t>Click to edit Presenter #1</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472" y="5986517"/>
            <a:ext cx="1479306" cy="457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1" y="5733217"/>
            <a:ext cx="1363609" cy="731520"/>
          </a:xfrm>
          <a:prstGeom prst="rect">
            <a:avLst/>
          </a:prstGeom>
        </p:spPr>
      </p:pic>
      <p:sp>
        <p:nvSpPr>
          <p:cNvPr id="7" name="Text Placeholder 8"/>
          <p:cNvSpPr>
            <a:spLocks noGrp="1"/>
          </p:cNvSpPr>
          <p:nvPr>
            <p:ph type="body" sz="quarter" idx="12" hasCustomPrompt="1"/>
          </p:nvPr>
        </p:nvSpPr>
        <p:spPr>
          <a:xfrm>
            <a:off x="520702" y="3499371"/>
            <a:ext cx="4219466" cy="1156739"/>
          </a:xfrm>
          <a:prstGeom prst="rect">
            <a:avLst/>
          </a:prstGeom>
        </p:spPr>
        <p:txBody>
          <a:bodyPr/>
          <a:lstStyle>
            <a:lvl1pPr algn="ctr">
              <a:defRPr sz="1200"/>
            </a:lvl1pPr>
          </a:lstStyle>
          <a:p>
            <a:pPr lvl="0"/>
            <a:r>
              <a:rPr lang="en-US" dirty="0"/>
              <a:t>Presenter Title</a:t>
            </a:r>
          </a:p>
          <a:p>
            <a:pPr lvl="0"/>
            <a:r>
              <a:rPr lang="en-US" dirty="0"/>
              <a:t>Presenter Org</a:t>
            </a:r>
          </a:p>
          <a:p>
            <a:pPr lvl="0"/>
            <a:r>
              <a:rPr lang="en-US" dirty="0"/>
              <a:t>Presenter Email</a:t>
            </a:r>
          </a:p>
        </p:txBody>
      </p:sp>
      <p:sp>
        <p:nvSpPr>
          <p:cNvPr id="12" name="Text Placeholder 8"/>
          <p:cNvSpPr>
            <a:spLocks noGrp="1"/>
          </p:cNvSpPr>
          <p:nvPr>
            <p:ph type="body" sz="quarter" idx="13" hasCustomPrompt="1"/>
          </p:nvPr>
        </p:nvSpPr>
        <p:spPr>
          <a:xfrm>
            <a:off x="5074288" y="3091043"/>
            <a:ext cx="3835878" cy="428374"/>
          </a:xfrm>
          <a:prstGeom prst="rect">
            <a:avLst/>
          </a:prstGeom>
        </p:spPr>
        <p:txBody>
          <a:bodyPr/>
          <a:lstStyle>
            <a:lvl1pPr algn="ctr">
              <a:defRPr sz="1650"/>
            </a:lvl1pPr>
          </a:lstStyle>
          <a:p>
            <a:pPr lvl="0"/>
            <a:r>
              <a:rPr lang="en-US" dirty="0"/>
              <a:t>Click to edit Presenter #2</a:t>
            </a:r>
          </a:p>
        </p:txBody>
      </p:sp>
      <p:sp>
        <p:nvSpPr>
          <p:cNvPr id="13" name="Text Placeholder 8"/>
          <p:cNvSpPr>
            <a:spLocks noGrp="1"/>
          </p:cNvSpPr>
          <p:nvPr>
            <p:ph type="body" sz="quarter" idx="14" hasCustomPrompt="1"/>
          </p:nvPr>
        </p:nvSpPr>
        <p:spPr>
          <a:xfrm>
            <a:off x="5074288" y="3499371"/>
            <a:ext cx="3835878" cy="1156739"/>
          </a:xfrm>
          <a:prstGeom prst="rect">
            <a:avLst/>
          </a:prstGeom>
        </p:spPr>
        <p:txBody>
          <a:bodyPr/>
          <a:lstStyle>
            <a:lvl1pPr algn="ctr">
              <a:defRPr sz="1200"/>
            </a:lvl1pPr>
          </a:lstStyle>
          <a:p>
            <a:pPr lvl="0"/>
            <a:r>
              <a:rPr lang="en-US" dirty="0"/>
              <a:t>Presenter Title</a:t>
            </a:r>
          </a:p>
          <a:p>
            <a:pPr lvl="0"/>
            <a:r>
              <a:rPr lang="en-US" dirty="0"/>
              <a:t>Presenter Org</a:t>
            </a:r>
          </a:p>
          <a:p>
            <a:pPr lvl="0"/>
            <a:r>
              <a:rPr lang="en-US" dirty="0"/>
              <a:t>Presenter Email</a:t>
            </a:r>
          </a:p>
        </p:txBody>
      </p:sp>
      <p:sp>
        <p:nvSpPr>
          <p:cNvPr id="6" name="Picture Placeholder 5"/>
          <p:cNvSpPr>
            <a:spLocks noGrp="1"/>
          </p:cNvSpPr>
          <p:nvPr>
            <p:ph type="pic" sz="quarter" idx="15"/>
          </p:nvPr>
        </p:nvSpPr>
        <p:spPr>
          <a:xfrm>
            <a:off x="1608139" y="1198563"/>
            <a:ext cx="2065337" cy="1733550"/>
          </a:xfrm>
          <a:prstGeom prst="rect">
            <a:avLst/>
          </a:prstGeom>
        </p:spPr>
        <p:txBody>
          <a:bodyPr/>
          <a:lstStyle/>
          <a:p>
            <a:r>
              <a:rPr lang="en-US"/>
              <a:t>Click icon to add picture</a:t>
            </a:r>
          </a:p>
        </p:txBody>
      </p:sp>
      <p:sp>
        <p:nvSpPr>
          <p:cNvPr id="14" name="Picture Placeholder 5"/>
          <p:cNvSpPr>
            <a:spLocks noGrp="1"/>
          </p:cNvSpPr>
          <p:nvPr>
            <p:ph type="pic" sz="quarter" idx="16"/>
          </p:nvPr>
        </p:nvSpPr>
        <p:spPr>
          <a:xfrm>
            <a:off x="5833298" y="1198563"/>
            <a:ext cx="2065337" cy="1733550"/>
          </a:xfrm>
          <a:prstGeom prst="rect">
            <a:avLst/>
          </a:prstGeom>
        </p:spPr>
        <p:txBody>
          <a:bodyPr/>
          <a:lstStyle/>
          <a:p>
            <a:r>
              <a:rPr lang="en-US"/>
              <a:t>Click icon to add picture</a:t>
            </a:r>
          </a:p>
        </p:txBody>
      </p:sp>
    </p:spTree>
    <p:extLst>
      <p:ext uri="{BB962C8B-B14F-4D97-AF65-F5344CB8AC3E}">
        <p14:creationId xmlns:p14="http://schemas.microsoft.com/office/powerpoint/2010/main" val="1893545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58547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6" y="1261736"/>
            <a:ext cx="8261350" cy="5106987"/>
          </a:xfrm>
        </p:spPr>
        <p:txBody>
          <a:bodyPr/>
          <a:lstStyle>
            <a:lvl1pPr marL="257175" indent="-257175">
              <a:buFont typeface="Wingdings" pitchFamily="2" charset="2"/>
              <a:buChar char="§"/>
              <a:defRPr/>
            </a:lvl1pPr>
            <a:lvl4pPr marL="1200150" indent="-17145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171700" y="6381751"/>
            <a:ext cx="6384925" cy="476251"/>
          </a:xfrm>
        </p:spPr>
        <p:txBody>
          <a:bodyPr anchor="ctr">
            <a:normAutofit/>
          </a:bodyPr>
          <a:lstStyle>
            <a:lvl1pPr marL="0" indent="0">
              <a:buNone/>
              <a:defRPr sz="9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pic>
        <p:nvPicPr>
          <p:cNvPr id="8" name="Picture 7"/>
          <p:cNvPicPr>
            <a:picLocks noChangeAspect="1"/>
          </p:cNvPicPr>
          <p:nvPr userDrawn="1"/>
        </p:nvPicPr>
        <p:blipFill>
          <a:blip r:embed="rId2"/>
          <a:stretch>
            <a:fillRect/>
          </a:stretch>
        </p:blipFill>
        <p:spPr>
          <a:xfrm>
            <a:off x="175492" y="6401954"/>
            <a:ext cx="1267691" cy="385819"/>
          </a:xfrm>
          <a:prstGeom prst="rect">
            <a:avLst/>
          </a:prstGeom>
        </p:spPr>
      </p:pic>
    </p:spTree>
    <p:extLst>
      <p:ext uri="{BB962C8B-B14F-4D97-AF65-F5344CB8AC3E}">
        <p14:creationId xmlns:p14="http://schemas.microsoft.com/office/powerpoint/2010/main" val="51659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defRPr sz="2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9/6/2018</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4267237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6" y="1261736"/>
            <a:ext cx="8261350" cy="5106987"/>
          </a:xfrm>
          <a:prstGeom prst="rect">
            <a:avLst/>
          </a:prstGeom>
        </p:spPr>
        <p:txBody>
          <a:bodyPr/>
          <a:lstStyle>
            <a:lvl1pPr marL="257175" indent="-257175">
              <a:buFont typeface="Wingdings" pitchFamily="2" charset="2"/>
              <a:buChar char="§"/>
              <a:defRPr/>
            </a:lvl1pPr>
            <a:lvl4pPr marL="1200150" indent="-17145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171700" y="6381751"/>
            <a:ext cx="6384925" cy="476251"/>
          </a:xfrm>
          <a:prstGeom prst="rect">
            <a:avLst/>
          </a:prstGeom>
        </p:spPr>
        <p:txBody>
          <a:bodyPr anchor="ctr">
            <a:normAutofit/>
          </a:bodyPr>
          <a:lstStyle>
            <a:lvl1pPr marL="0" indent="0">
              <a:buNone/>
              <a:defRPr sz="9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pic>
        <p:nvPicPr>
          <p:cNvPr id="8" name="Picture 7"/>
          <p:cNvPicPr>
            <a:picLocks noChangeAspect="1"/>
          </p:cNvPicPr>
          <p:nvPr userDrawn="1"/>
        </p:nvPicPr>
        <p:blipFill>
          <a:blip r:embed="rId2"/>
          <a:stretch>
            <a:fillRect/>
          </a:stretch>
        </p:blipFill>
        <p:spPr>
          <a:xfrm>
            <a:off x="175492" y="6401954"/>
            <a:ext cx="1267691" cy="385819"/>
          </a:xfrm>
          <a:prstGeom prst="rect">
            <a:avLst/>
          </a:prstGeom>
        </p:spPr>
      </p:pic>
    </p:spTree>
    <p:extLst>
      <p:ext uri="{BB962C8B-B14F-4D97-AF65-F5344CB8AC3E}">
        <p14:creationId xmlns:p14="http://schemas.microsoft.com/office/powerpoint/2010/main" val="173927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6" y="1261736"/>
            <a:ext cx="8261350" cy="5106987"/>
          </a:xfrm>
          <a:prstGeom prst="rect">
            <a:avLst/>
          </a:prstGeom>
        </p:spPr>
        <p:txBody>
          <a:bodyPr/>
          <a:lstStyle>
            <a:lvl1pPr marL="257175" indent="-257175">
              <a:buFont typeface="Wingdings" pitchFamily="2" charset="2"/>
              <a:buChar char="§"/>
              <a:defRPr/>
            </a:lvl1pPr>
            <a:lvl4pPr marL="1200150" indent="-17145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171700" y="6381751"/>
            <a:ext cx="6384925" cy="476251"/>
          </a:xfrm>
          <a:prstGeom prst="rect">
            <a:avLst/>
          </a:prstGeom>
        </p:spPr>
        <p:txBody>
          <a:bodyPr anchor="ctr">
            <a:normAutofit/>
          </a:bodyPr>
          <a:lstStyle>
            <a:lvl1pPr marL="0" indent="0">
              <a:buNone/>
              <a:defRPr sz="9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pic>
        <p:nvPicPr>
          <p:cNvPr id="8" name="Picture 7"/>
          <p:cNvPicPr>
            <a:picLocks noChangeAspect="1"/>
          </p:cNvPicPr>
          <p:nvPr userDrawn="1"/>
        </p:nvPicPr>
        <p:blipFill>
          <a:blip r:embed="rId2"/>
          <a:stretch>
            <a:fillRect/>
          </a:stretch>
        </p:blipFill>
        <p:spPr>
          <a:xfrm>
            <a:off x="175492" y="6401954"/>
            <a:ext cx="1267691" cy="385819"/>
          </a:xfrm>
          <a:prstGeom prst="rect">
            <a:avLst/>
          </a:prstGeom>
        </p:spPr>
      </p:pic>
    </p:spTree>
    <p:extLst>
      <p:ext uri="{BB962C8B-B14F-4D97-AF65-F5344CB8AC3E}">
        <p14:creationId xmlns:p14="http://schemas.microsoft.com/office/powerpoint/2010/main" val="103074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6" y="1261736"/>
            <a:ext cx="8261350" cy="5106987"/>
          </a:xfrm>
          <a:prstGeom prst="rect">
            <a:avLst/>
          </a:prstGeom>
        </p:spPr>
        <p:txBody>
          <a:bodyPr/>
          <a:lstStyle>
            <a:lvl1pPr marL="257175" indent="-257175">
              <a:buFont typeface="Wingdings" pitchFamily="2" charset="2"/>
              <a:buChar char="§"/>
              <a:defRPr/>
            </a:lvl1pPr>
            <a:lvl4pPr marL="1200150" indent="-17145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171700" y="6381751"/>
            <a:ext cx="6384925" cy="476251"/>
          </a:xfrm>
          <a:prstGeom prst="rect">
            <a:avLst/>
          </a:prstGeom>
        </p:spPr>
        <p:txBody>
          <a:bodyPr anchor="ctr">
            <a:normAutofit/>
          </a:bodyPr>
          <a:lstStyle>
            <a:lvl1pPr marL="0" indent="0">
              <a:buNone/>
              <a:defRPr sz="9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pic>
        <p:nvPicPr>
          <p:cNvPr id="8" name="Picture 7"/>
          <p:cNvPicPr>
            <a:picLocks noChangeAspect="1"/>
          </p:cNvPicPr>
          <p:nvPr userDrawn="1"/>
        </p:nvPicPr>
        <p:blipFill>
          <a:blip r:embed="rId2"/>
          <a:stretch>
            <a:fillRect/>
          </a:stretch>
        </p:blipFill>
        <p:spPr>
          <a:xfrm>
            <a:off x="175492" y="6401954"/>
            <a:ext cx="1267691" cy="385819"/>
          </a:xfrm>
          <a:prstGeom prst="rect">
            <a:avLst/>
          </a:prstGeom>
        </p:spPr>
      </p:pic>
    </p:spTree>
    <p:extLst>
      <p:ext uri="{BB962C8B-B14F-4D97-AF65-F5344CB8AC3E}">
        <p14:creationId xmlns:p14="http://schemas.microsoft.com/office/powerpoint/2010/main" val="126651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20963" y="6356353"/>
            <a:ext cx="2057400" cy="365125"/>
          </a:xfrm>
          <a:prstGeom prst="rect">
            <a:avLst/>
          </a:prstGeom>
        </p:spPr>
        <p:txBody>
          <a:bodyPr vert="horz" lIns="91440" tIns="45720" rIns="91440" bIns="45720" rtlCol="0" anchor="ctr"/>
          <a:lstStyle>
            <a:lvl1pPr algn="l">
              <a:defRPr sz="750" b="0" i="0">
                <a:solidFill>
                  <a:schemeClr val="tx1">
                    <a:tint val="75000"/>
                  </a:schemeClr>
                </a:solidFill>
                <a:latin typeface="Arial" charset="0"/>
              </a:defRPr>
            </a:lvl1pPr>
          </a:lstStyle>
          <a:p>
            <a:fld id="{4FAB73BC-B049-4115-A692-8D63A059BFB8}" type="slidenum">
              <a:rPr lang="en-US" smtClean="0"/>
              <a:pPr/>
              <a:t>‹#›</a:t>
            </a:fld>
            <a:endParaRPr lang="en-US" dirty="0"/>
          </a:p>
        </p:txBody>
      </p:sp>
      <p:cxnSp>
        <p:nvCxnSpPr>
          <p:cNvPr id="9" name="Straight Connector 8"/>
          <p:cNvCxnSpPr/>
          <p:nvPr/>
        </p:nvCxnSpPr>
        <p:spPr>
          <a:xfrm>
            <a:off x="616451" y="1228359"/>
            <a:ext cx="7952197" cy="7825"/>
          </a:xfrm>
          <a:prstGeom prst="line">
            <a:avLst/>
          </a:prstGeom>
          <a:ln>
            <a:solidFill>
              <a:srgbClr val="FFA3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16389" y="627815"/>
            <a:ext cx="852258" cy="457200"/>
          </a:xfrm>
          <a:prstGeom prst="rect">
            <a:avLst/>
          </a:prstGeom>
        </p:spPr>
      </p:pic>
      <p:sp>
        <p:nvSpPr>
          <p:cNvPr id="2" name="Title Placeholder 1"/>
          <p:cNvSpPr>
            <a:spLocks noGrp="1"/>
          </p:cNvSpPr>
          <p:nvPr>
            <p:ph type="title"/>
          </p:nvPr>
        </p:nvSpPr>
        <p:spPr>
          <a:xfrm>
            <a:off x="511914" y="365126"/>
            <a:ext cx="7886700" cy="1012951"/>
          </a:xfrm>
          <a:prstGeom prst="rect">
            <a:avLst/>
          </a:prstGeom>
        </p:spPr>
        <p:txBody>
          <a:bodyPr vert="horz" lIns="91440" tIns="45720" rIns="91440" bIns="45720" rtlCol="0" anchor="ctr">
            <a:normAutofit/>
          </a:bodyPr>
          <a:lstStyle/>
          <a:p>
            <a:r>
              <a:rPr lang="en-US" dirty="0"/>
              <a:t>Click to edit title style</a:t>
            </a:r>
          </a:p>
        </p:txBody>
      </p:sp>
      <p:sp>
        <p:nvSpPr>
          <p:cNvPr id="5" name="Date Placeholder 4"/>
          <p:cNvSpPr>
            <a:spLocks noGrp="1"/>
          </p:cNvSpPr>
          <p:nvPr>
            <p:ph type="dt" sz="half" idx="2"/>
          </p:nvPr>
        </p:nvSpPr>
        <p:spPr>
          <a:xfrm>
            <a:off x="511914" y="1415572"/>
            <a:ext cx="7896204" cy="532677"/>
          </a:xfrm>
          <a:prstGeom prst="rect">
            <a:avLst/>
          </a:prstGeom>
        </p:spPr>
        <p:txBody>
          <a:bodyPr vert="horz" lIns="91440" tIns="45720" rIns="91440" bIns="45720" rtlCol="0" anchor="ctr"/>
          <a:lstStyle>
            <a:lvl1pPr algn="l">
              <a:defRPr sz="1500">
                <a:solidFill>
                  <a:schemeClr val="tx1">
                    <a:tint val="75000"/>
                  </a:schemeClr>
                </a:solidFill>
              </a:defRPr>
            </a:lvl1pPr>
          </a:lstStyle>
          <a:p>
            <a:fld id="{5586B75A-687E-405C-8A0B-8D00578BA2C3}" type="datetimeFigureOut">
              <a:rPr lang="en-US" smtClean="0"/>
              <a:pPr/>
              <a:t>9/6/2018</a:t>
            </a:fld>
            <a:endParaRPr lang="en-US" dirty="0"/>
          </a:p>
        </p:txBody>
      </p:sp>
    </p:spTree>
    <p:extLst>
      <p:ext uri="{BB962C8B-B14F-4D97-AF65-F5344CB8AC3E}">
        <p14:creationId xmlns:p14="http://schemas.microsoft.com/office/powerpoint/2010/main" val="133109679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8" r:id="rId5"/>
    <p:sldLayoutId id="2147483871" r:id="rId6"/>
    <p:sldLayoutId id="2147483853" r:id="rId7"/>
    <p:sldLayoutId id="2147483855" r:id="rId8"/>
    <p:sldLayoutId id="2147483856" r:id="rId9"/>
    <p:sldLayoutId id="2147483861" r:id="rId10"/>
    <p:sldLayoutId id="2147483872" r:id="rId11"/>
    <p:sldLayoutId id="2147483873" r:id="rId12"/>
    <p:sldLayoutId id="2147483874" r:id="rId13"/>
  </p:sldLayoutIdLst>
  <p:hf sldNum="0" hdr="0" ftr="0" dt="0"/>
  <p:txStyles>
    <p:titleStyle>
      <a:lvl1pPr algn="l" defTabSz="685800" rtl="0" eaLnBrk="1" latinLnBrk="0" hangingPunct="1">
        <a:lnSpc>
          <a:spcPct val="90000"/>
        </a:lnSpc>
        <a:spcBef>
          <a:spcPct val="0"/>
        </a:spcBef>
        <a:buNone/>
        <a:defRPr sz="2700" kern="1200">
          <a:solidFill>
            <a:srgbClr val="FFA300"/>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200" b="0" i="0" kern="1200" baseline="0">
          <a:solidFill>
            <a:schemeClr val="tx1"/>
          </a:solidFill>
          <a:latin typeface="Arial"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BB3065D0-8A6B-4553-9365-C491B7FCEFB6}" type="datetimeFigureOut">
              <a:rPr lang="en-US" smtClean="0"/>
              <a:pPr>
                <a:defRPr/>
              </a:pPr>
              <a:t>9/6/2018</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24B4F7C4-41AF-4CA4-BC5C-DF0F94DAC95D}" type="slidenum">
              <a:rPr lang="en-US" altLang="en-US" smtClean="0"/>
              <a:pPr>
                <a:defRPr/>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91782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png"/><Relationship Id="rId26" Type="http://schemas.openxmlformats.org/officeDocument/2006/relationships/image" Target="../media/image21.jpg"/><Relationship Id="rId3" Type="http://schemas.openxmlformats.org/officeDocument/2006/relationships/image" Target="../media/image22.jpeg"/><Relationship Id="rId21" Type="http://schemas.openxmlformats.org/officeDocument/2006/relationships/image" Target="../media/image40.png"/><Relationship Id="rId7" Type="http://schemas.openxmlformats.org/officeDocument/2006/relationships/image" Target="../media/image26.jpe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jpeg"/><Relationship Id="rId2" Type="http://schemas.openxmlformats.org/officeDocument/2006/relationships/notesSlide" Target="../notesSlides/notesSlide14.xml"/><Relationship Id="rId16" Type="http://schemas.openxmlformats.org/officeDocument/2006/relationships/image" Target="../media/image35.png"/><Relationship Id="rId20" Type="http://schemas.openxmlformats.org/officeDocument/2006/relationships/image" Target="../media/image39.jpeg"/><Relationship Id="rId1" Type="http://schemas.openxmlformats.org/officeDocument/2006/relationships/slideLayout" Target="../slideLayouts/slideLayout11.xml"/><Relationship Id="rId6" Type="http://schemas.openxmlformats.org/officeDocument/2006/relationships/image" Target="../media/image25.jpg"/><Relationship Id="rId11" Type="http://schemas.openxmlformats.org/officeDocument/2006/relationships/image" Target="../media/image30.jpeg"/><Relationship Id="rId24" Type="http://schemas.openxmlformats.org/officeDocument/2006/relationships/image" Target="../media/image43.jpe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jpe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jpeg"/><Relationship Id="rId22" Type="http://schemas.openxmlformats.org/officeDocument/2006/relationships/image" Target="../media/image4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mailto:phaddix@solarfound.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jp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www.nrel.gov/docs/fy14osti/60412.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chart" Target="../charts/chart3.xml"/><Relationship Id="rId5" Type="http://schemas.openxmlformats.org/officeDocument/2006/relationships/hyperlink" Target="http://www1.eere.energy.gov/solar/pdfs/sunshot_webinar_20130226.pdf" TargetMode="External"/><Relationship Id="rId4" Type="http://schemas.openxmlformats.org/officeDocument/2006/relationships/hyperlink" Target="http://emp.lbl.gov/sites/all/files/lbnl-6350e.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72.jpg"/><Relationship Id="rId7" Type="http://schemas.openxmlformats.org/officeDocument/2006/relationships/image" Target="../media/image76.jpeg"/><Relationship Id="rId2" Type="http://schemas.openxmlformats.org/officeDocument/2006/relationships/image" Target="../media/image71.jpg"/><Relationship Id="rId1" Type="http://schemas.openxmlformats.org/officeDocument/2006/relationships/slideLayout" Target="../slideLayouts/slideLayout20.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www.nrel.gov/docs/fy14osti/60412.pdf"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hyperlink" Target="http://www1.eere.energy.gov/solar/pdfs/sunshot_webinar_20130226.pdf" TargetMode="External"/><Relationship Id="rId4" Type="http://schemas.openxmlformats.org/officeDocument/2006/relationships/hyperlink" Target="http://emp.lbl.gov/sites/all/files/lbnl-6350e.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8.png"/><Relationship Id="rId1" Type="http://schemas.openxmlformats.org/officeDocument/2006/relationships/slideLayout" Target="../slideLayouts/slideLayout15.xml"/><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hyperlink" Target="http://www.nrel.gov/docs/fy14osti/60412.pdf" TargetMode="External"/><Relationship Id="rId7"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chart" Target="../charts/chart5.xml"/><Relationship Id="rId5" Type="http://schemas.openxmlformats.org/officeDocument/2006/relationships/hyperlink" Target="http://www1.eere.energy.gov/solar/pdfs/sunshot_webinar_20130226.pdf" TargetMode="External"/><Relationship Id="rId4" Type="http://schemas.openxmlformats.org/officeDocument/2006/relationships/hyperlink" Target="http://emp.lbl.gov/sites/all/files/lbnl-6350e.pdf"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9.png"/><Relationship Id="rId4" Type="http://schemas.openxmlformats.org/officeDocument/2006/relationships/diagramData" Target="../diagrams/data1.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image" Target="../media/image7.png"/><Relationship Id="rId5" Type="http://schemas.openxmlformats.org/officeDocument/2006/relationships/diagramQuickStyle" Target="../diagrams/quickStyle2.xml"/><Relationship Id="rId10" Type="http://schemas.openxmlformats.org/officeDocument/2006/relationships/image" Target="../media/image12.png"/><Relationship Id="rId4" Type="http://schemas.openxmlformats.org/officeDocument/2006/relationships/diagramLayout" Target="../diagrams/layout2.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4294967295"/>
          </p:nvPr>
        </p:nvSpPr>
        <p:spPr>
          <a:xfrm>
            <a:off x="426848" y="4859057"/>
            <a:ext cx="6806592" cy="1054886"/>
          </a:xfrm>
          <a:prstGeom prst="rect">
            <a:avLst/>
          </a:prstGeom>
        </p:spPr>
        <p:txBody>
          <a:bodyPr>
            <a:noAutofit/>
          </a:bodyPr>
          <a:lstStyle/>
          <a:p>
            <a:pPr marL="0" indent="0" algn="l">
              <a:spcBef>
                <a:spcPts val="0"/>
              </a:spcBef>
              <a:buNone/>
            </a:pPr>
            <a:endParaRPr lang="en-US" sz="1800" b="1" dirty="0">
              <a:ea typeface="Arial" charset="0"/>
              <a:cs typeface="Arial" charset="0"/>
            </a:endParaRPr>
          </a:p>
          <a:p>
            <a:pPr marL="0" indent="0" algn="l">
              <a:spcBef>
                <a:spcPts val="0"/>
              </a:spcBef>
              <a:buNone/>
            </a:pPr>
            <a:endParaRPr lang="en-US" sz="1800" b="1" dirty="0">
              <a:ea typeface="Arial" charset="0"/>
              <a:cs typeface="Arial" charset="0"/>
            </a:endParaRPr>
          </a:p>
          <a:p>
            <a:pPr marL="0" indent="0" algn="l">
              <a:spcBef>
                <a:spcPts val="0"/>
              </a:spcBef>
              <a:buNone/>
            </a:pPr>
            <a:r>
              <a:rPr lang="en-US" sz="1800" b="1" dirty="0">
                <a:ea typeface="Arial" charset="0"/>
                <a:cs typeface="Arial" charset="0"/>
              </a:rPr>
              <a:t>Zach Greene</a:t>
            </a:r>
          </a:p>
          <a:p>
            <a:pPr marL="0" indent="0" algn="l">
              <a:spcBef>
                <a:spcPts val="0"/>
              </a:spcBef>
              <a:spcAft>
                <a:spcPts val="600"/>
              </a:spcAft>
              <a:buNone/>
            </a:pPr>
            <a:r>
              <a:rPr lang="en-US" sz="1800" dirty="0">
                <a:ea typeface="Arial" charset="0"/>
                <a:cs typeface="Arial" charset="0"/>
              </a:rPr>
              <a:t>Program Director, The Solar Foundation</a:t>
            </a:r>
          </a:p>
        </p:txBody>
      </p:sp>
      <p:sp>
        <p:nvSpPr>
          <p:cNvPr id="7" name="Subtitle 2"/>
          <p:cNvSpPr txBox="1">
            <a:spLocks/>
          </p:cNvSpPr>
          <p:nvPr/>
        </p:nvSpPr>
        <p:spPr>
          <a:xfrm>
            <a:off x="6734209" y="5605176"/>
            <a:ext cx="2140753" cy="30876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700" dirty="0">
                <a:latin typeface="Arial" charset="0"/>
                <a:ea typeface="Arial" charset="0"/>
                <a:cs typeface="Arial" charset="0"/>
              </a:rPr>
              <a:t>September 6, 2018</a:t>
            </a:r>
          </a:p>
        </p:txBody>
      </p:sp>
      <p:sp>
        <p:nvSpPr>
          <p:cNvPr id="6" name="TextBox 5"/>
          <p:cNvSpPr txBox="1"/>
          <p:nvPr/>
        </p:nvSpPr>
        <p:spPr>
          <a:xfrm>
            <a:off x="-172797" y="4114815"/>
            <a:ext cx="9489594" cy="1092607"/>
          </a:xfrm>
          <a:prstGeom prst="rect">
            <a:avLst/>
          </a:prstGeom>
          <a:noFill/>
        </p:spPr>
        <p:txBody>
          <a:bodyPr wrap="square" rtlCol="0">
            <a:spAutoFit/>
          </a:bodyPr>
          <a:lstStyle/>
          <a:p>
            <a:pPr algn="ctr">
              <a:spcAft>
                <a:spcPts val="600"/>
              </a:spcAft>
            </a:pPr>
            <a:r>
              <a:rPr lang="en-US" sz="3200" b="1" dirty="0">
                <a:latin typeface="BrownPro" panose="02010804010101010102" pitchFamily="50" charset="0"/>
              </a:rPr>
              <a:t>Communities Harnessing the Sun</a:t>
            </a:r>
          </a:p>
          <a:p>
            <a:pPr algn="ctr">
              <a:spcAft>
                <a:spcPts val="600"/>
              </a:spcAft>
            </a:pPr>
            <a:r>
              <a:rPr lang="en-US" sz="2800" b="1" dirty="0">
                <a:latin typeface="BrownPro Light" panose="00010400010101010101" pitchFamily="50" charset="0"/>
              </a:rPr>
              <a:t>SolSmart/ISEA Webinar</a:t>
            </a:r>
          </a:p>
        </p:txBody>
      </p:sp>
    </p:spTree>
    <p:extLst>
      <p:ext uri="{BB962C8B-B14F-4D97-AF65-F5344CB8AC3E}">
        <p14:creationId xmlns:p14="http://schemas.microsoft.com/office/powerpoint/2010/main" val="150779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1326" y="264517"/>
            <a:ext cx="7273924" cy="992783"/>
          </a:xfrm>
        </p:spPr>
        <p:txBody>
          <a:bodyPr>
            <a:noAutofit/>
          </a:bodyPr>
          <a:lstStyle/>
          <a:p>
            <a:r>
              <a:rPr lang="en-US" sz="4100" b="0" dirty="0">
                <a:solidFill>
                  <a:srgbClr val="58595B"/>
                </a:solidFill>
                <a:latin typeface="BrownPro" panose="02010804010101010102" pitchFamily="50" charset="0"/>
              </a:rPr>
              <a:t>Solar Means Jobs</a:t>
            </a:r>
          </a:p>
        </p:txBody>
      </p:sp>
      <p:pic>
        <p:nvPicPr>
          <p:cNvPr id="13" name="Picture 12"/>
          <p:cNvPicPr>
            <a:picLocks noChangeAspect="1"/>
          </p:cNvPicPr>
          <p:nvPr/>
        </p:nvPicPr>
        <p:blipFill>
          <a:blip r:embed="rId3"/>
          <a:stretch>
            <a:fillRect/>
          </a:stretch>
        </p:blipFill>
        <p:spPr>
          <a:xfrm>
            <a:off x="272968" y="1257300"/>
            <a:ext cx="4692941" cy="3641075"/>
          </a:xfrm>
          <a:prstGeom prst="rect">
            <a:avLst/>
          </a:prstGeom>
        </p:spPr>
      </p:pic>
      <p:pic>
        <p:nvPicPr>
          <p:cNvPr id="17" name="Picture 16"/>
          <p:cNvPicPr>
            <a:picLocks noChangeAspect="1"/>
          </p:cNvPicPr>
          <p:nvPr/>
        </p:nvPicPr>
        <p:blipFill>
          <a:blip r:embed="rId4"/>
          <a:stretch>
            <a:fillRect/>
          </a:stretch>
        </p:blipFill>
        <p:spPr>
          <a:xfrm>
            <a:off x="5268047" y="1457325"/>
            <a:ext cx="3705248" cy="5043487"/>
          </a:xfrm>
          <a:prstGeom prst="rect">
            <a:avLst/>
          </a:prstGeom>
        </p:spPr>
      </p:pic>
      <p:sp>
        <p:nvSpPr>
          <p:cNvPr id="18" name="Rectangle 17"/>
          <p:cNvSpPr/>
          <p:nvPr/>
        </p:nvSpPr>
        <p:spPr>
          <a:xfrm>
            <a:off x="8384059" y="1457325"/>
            <a:ext cx="512806" cy="18612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3"/>
          <p:cNvSpPr>
            <a:spLocks noGrp="1"/>
          </p:cNvSpPr>
          <p:nvPr>
            <p:ph type="body" sz="quarter" idx="10"/>
          </p:nvPr>
        </p:nvSpPr>
        <p:spPr>
          <a:xfrm>
            <a:off x="1671848" y="6500811"/>
            <a:ext cx="3373877" cy="303459"/>
          </a:xfrm>
        </p:spPr>
        <p:txBody>
          <a:bodyPr>
            <a:normAutofit/>
          </a:bodyPr>
          <a:lstStyle/>
          <a:p>
            <a:r>
              <a:rPr lang="en-US" dirty="0"/>
              <a:t>Sources: 2016 Solar Jobs Census. The Solar Foundation.</a:t>
            </a:r>
          </a:p>
        </p:txBody>
      </p:sp>
      <p:sp>
        <p:nvSpPr>
          <p:cNvPr id="7" name="Text Placeholder 3"/>
          <p:cNvSpPr>
            <a:spLocks noGrp="1"/>
          </p:cNvSpPr>
          <p:nvPr>
            <p:ph type="body" sz="quarter" idx="10"/>
          </p:nvPr>
        </p:nvSpPr>
        <p:spPr>
          <a:xfrm>
            <a:off x="675071" y="4795849"/>
            <a:ext cx="4082280" cy="1175628"/>
          </a:xfrm>
        </p:spPr>
        <p:txBody>
          <a:bodyPr>
            <a:normAutofit/>
          </a:bodyPr>
          <a:lstStyle/>
          <a:p>
            <a:pPr algn="ctr">
              <a:lnSpc>
                <a:spcPct val="140000"/>
              </a:lnSpc>
            </a:pPr>
            <a:r>
              <a:rPr lang="en-US" sz="2400" dirty="0">
                <a:latin typeface="+mn-lt"/>
              </a:rPr>
              <a:t>Learn more at: </a:t>
            </a:r>
            <a:r>
              <a:rPr lang="en-US" sz="2400" b="1" dirty="0">
                <a:latin typeface="+mn-lt"/>
              </a:rPr>
              <a:t>solarstates.org</a:t>
            </a:r>
          </a:p>
        </p:txBody>
      </p:sp>
    </p:spTree>
    <p:extLst>
      <p:ext uri="{BB962C8B-B14F-4D97-AF65-F5344CB8AC3E}">
        <p14:creationId xmlns:p14="http://schemas.microsoft.com/office/powerpoint/2010/main" val="3808024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9100" y="223965"/>
            <a:ext cx="6930887" cy="899826"/>
          </a:xfrm>
        </p:spPr>
        <p:txBody>
          <a:bodyPr vert="horz" lIns="68580" tIns="34290" rIns="68580" bIns="34290" rtlCol="0" anchor="b">
            <a:noAutofit/>
          </a:bodyPr>
          <a:lstStyle/>
          <a:p>
            <a:pPr>
              <a:lnSpc>
                <a:spcPct val="80000"/>
              </a:lnSpc>
            </a:pPr>
            <a:r>
              <a:rPr lang="en-US" sz="4100" dirty="0">
                <a:solidFill>
                  <a:srgbClr val="58595B"/>
                </a:solidFill>
                <a:latin typeface="BrownPro" panose="02010804010101010102" pitchFamily="50" charset="0"/>
              </a:rPr>
              <a:t>Takeaways</a:t>
            </a:r>
          </a:p>
        </p:txBody>
      </p:sp>
      <p:sp>
        <p:nvSpPr>
          <p:cNvPr id="11" name="Text Placeholder 10"/>
          <p:cNvSpPr>
            <a:spLocks noGrp="1"/>
          </p:cNvSpPr>
          <p:nvPr>
            <p:ph type="body" sz="half" idx="2"/>
          </p:nvPr>
        </p:nvSpPr>
        <p:spPr>
          <a:xfrm>
            <a:off x="589100" y="1578104"/>
            <a:ext cx="3498158" cy="4631255"/>
          </a:xfrm>
        </p:spPr>
        <p:txBody>
          <a:bodyPr>
            <a:normAutofit/>
          </a:bodyPr>
          <a:lstStyle/>
          <a:p>
            <a:pPr marL="257175" indent="-257175">
              <a:buFont typeface="+mj-lt"/>
              <a:buAutoNum type="arabicPeriod"/>
            </a:pPr>
            <a:r>
              <a:rPr lang="en-US" sz="1800" dirty="0">
                <a:solidFill>
                  <a:schemeClr val="tx1"/>
                </a:solidFill>
              </a:rPr>
              <a:t>Soft costs often comprise a larger share of total installed cost than hardware and they slow solar market growth.</a:t>
            </a:r>
          </a:p>
          <a:p>
            <a:pPr marL="257175" indent="-257175">
              <a:buFont typeface="+mj-lt"/>
              <a:buAutoNum type="arabicPeriod"/>
            </a:pPr>
            <a:r>
              <a:rPr lang="en-US" sz="1800" dirty="0">
                <a:solidFill>
                  <a:schemeClr val="tx1"/>
                </a:solidFill>
              </a:rPr>
              <a:t>Soft costs can artificially shrink the number of places where solar is financially viable, thereby denying communities the economic benefits related to solar.</a:t>
            </a:r>
          </a:p>
          <a:p>
            <a:pPr marL="257175" indent="-257175">
              <a:buFont typeface="+mj-lt"/>
              <a:buAutoNum type="arabicPeriod"/>
            </a:pPr>
            <a:r>
              <a:rPr lang="en-US" sz="1800" b="1" dirty="0">
                <a:solidFill>
                  <a:srgbClr val="FFA300"/>
                </a:solidFill>
              </a:rPr>
              <a:t>Local governments have a key role to play in reducing barriers.</a:t>
            </a:r>
          </a:p>
        </p:txBody>
      </p:sp>
      <p:pic>
        <p:nvPicPr>
          <p:cNvPr id="12" name="Picture 11"/>
          <p:cNvPicPr>
            <a:picLocks noChangeAspect="1"/>
          </p:cNvPicPr>
          <p:nvPr/>
        </p:nvPicPr>
        <p:blipFill>
          <a:blip r:embed="rId2"/>
          <a:stretch>
            <a:fillRect/>
          </a:stretch>
        </p:blipFill>
        <p:spPr>
          <a:xfrm>
            <a:off x="1555581" y="5279923"/>
            <a:ext cx="1574128" cy="1463162"/>
          </a:xfrm>
          <a:prstGeom prst="rect">
            <a:avLst/>
          </a:prstGeom>
        </p:spPr>
      </p:pic>
      <p:pic>
        <p:nvPicPr>
          <p:cNvPr id="13" name="Picture 12"/>
          <p:cNvPicPr>
            <a:picLocks noChangeAspect="1"/>
          </p:cNvPicPr>
          <p:nvPr/>
        </p:nvPicPr>
        <p:blipFill>
          <a:blip r:embed="rId3"/>
          <a:stretch>
            <a:fillRect/>
          </a:stretch>
        </p:blipFill>
        <p:spPr>
          <a:xfrm>
            <a:off x="3902451" y="6011504"/>
            <a:ext cx="532763" cy="481780"/>
          </a:xfrm>
          <a:prstGeom prst="rect">
            <a:avLst/>
          </a:prstGeom>
        </p:spPr>
      </p:pic>
      <p:sp>
        <p:nvSpPr>
          <p:cNvPr id="2" name="Arrow: Right 1"/>
          <p:cNvSpPr/>
          <p:nvPr/>
        </p:nvSpPr>
        <p:spPr>
          <a:xfrm>
            <a:off x="3283398" y="6179749"/>
            <a:ext cx="465364" cy="181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4226011" y="1822144"/>
            <a:ext cx="4917989" cy="349100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86478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359" b="6865"/>
          <a:stretch/>
        </p:blipFill>
        <p:spPr>
          <a:xfrm>
            <a:off x="1666665" y="1751406"/>
            <a:ext cx="5810670" cy="2946121"/>
          </a:xfrm>
          <a:prstGeom prst="rect">
            <a:avLst/>
          </a:prstGeom>
        </p:spPr>
      </p:pic>
    </p:spTree>
    <p:extLst>
      <p:ext uri="{BB962C8B-B14F-4D97-AF65-F5344CB8AC3E}">
        <p14:creationId xmlns:p14="http://schemas.microsoft.com/office/powerpoint/2010/main" val="421538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4307" y="515497"/>
            <a:ext cx="7117492" cy="676275"/>
          </a:xfrm>
        </p:spPr>
        <p:txBody>
          <a:bodyPr vert="horz" lIns="68580" tIns="34290" rIns="68580" bIns="34290" rtlCol="0" anchor="b">
            <a:noAutofit/>
          </a:bodyPr>
          <a:lstStyle/>
          <a:p>
            <a:pPr>
              <a:lnSpc>
                <a:spcPct val="80000"/>
              </a:lnSpc>
            </a:pPr>
            <a:r>
              <a:rPr lang="en-US" sz="3600" dirty="0">
                <a:solidFill>
                  <a:srgbClr val="58595B"/>
                </a:solidFill>
                <a:latin typeface="BrownPro" panose="02010804010101010102" pitchFamily="50" charset="0"/>
              </a:rPr>
              <a:t>SolSmart</a:t>
            </a:r>
            <a:r>
              <a:rPr lang="en-US" sz="4000" dirty="0">
                <a:solidFill>
                  <a:srgbClr val="58595B"/>
                </a:solidFill>
                <a:latin typeface="BrownPro" panose="02010804010101010102" pitchFamily="50" charset="0"/>
              </a:rPr>
              <a:t> Goals &amp; Overview</a:t>
            </a:r>
          </a:p>
        </p:txBody>
      </p:sp>
      <p:sp>
        <p:nvSpPr>
          <p:cNvPr id="11" name="Text Placeholder 10"/>
          <p:cNvSpPr>
            <a:spLocks noGrp="1"/>
          </p:cNvSpPr>
          <p:nvPr>
            <p:ph type="body" sz="half" idx="2"/>
          </p:nvPr>
        </p:nvSpPr>
        <p:spPr>
          <a:xfrm>
            <a:off x="624307" y="1675495"/>
            <a:ext cx="5980670" cy="1382423"/>
          </a:xfrm>
        </p:spPr>
        <p:txBody>
          <a:bodyPr>
            <a:normAutofit/>
          </a:bodyPr>
          <a:lstStyle/>
          <a:p>
            <a:pPr marL="257175" indent="-257175">
              <a:lnSpc>
                <a:spcPct val="120000"/>
              </a:lnSpc>
              <a:spcAft>
                <a:spcPts val="600"/>
              </a:spcAft>
              <a:buFont typeface="Wingdings" panose="05000000000000000000" pitchFamily="2" charset="2"/>
              <a:buChar char="q"/>
            </a:pPr>
            <a:r>
              <a:rPr lang="en-US" sz="1800" dirty="0">
                <a:solidFill>
                  <a:schemeClr val="tx1"/>
                </a:solidFill>
              </a:rPr>
              <a:t>To make it </a:t>
            </a:r>
            <a:r>
              <a:rPr lang="en-US" sz="1800" b="1" dirty="0">
                <a:solidFill>
                  <a:schemeClr val="tx1"/>
                </a:solidFill>
              </a:rPr>
              <a:t>faster</a:t>
            </a:r>
            <a:r>
              <a:rPr lang="en-US" sz="1800" dirty="0">
                <a:solidFill>
                  <a:schemeClr val="tx1"/>
                </a:solidFill>
              </a:rPr>
              <a:t>, </a:t>
            </a:r>
            <a:r>
              <a:rPr lang="en-US" sz="1800" b="1" dirty="0">
                <a:solidFill>
                  <a:schemeClr val="tx1"/>
                </a:solidFill>
              </a:rPr>
              <a:t>easier</a:t>
            </a:r>
            <a:r>
              <a:rPr lang="en-US" sz="1800" dirty="0">
                <a:solidFill>
                  <a:schemeClr val="tx1"/>
                </a:solidFill>
              </a:rPr>
              <a:t>, and more </a:t>
            </a:r>
            <a:r>
              <a:rPr lang="en-US" sz="1800" b="1" dirty="0">
                <a:solidFill>
                  <a:schemeClr val="tx1"/>
                </a:solidFill>
              </a:rPr>
              <a:t>affordable</a:t>
            </a:r>
            <a:r>
              <a:rPr lang="en-US" sz="1800" dirty="0">
                <a:solidFill>
                  <a:schemeClr val="tx1"/>
                </a:solidFill>
              </a:rPr>
              <a:t> for more Americans to choose solar energy, SolSmart will </a:t>
            </a:r>
            <a:r>
              <a:rPr lang="en-US" sz="1800" b="1" dirty="0">
                <a:solidFill>
                  <a:schemeClr val="tx1"/>
                </a:solidFill>
              </a:rPr>
              <a:t>recognize at least 300 U.S. local governments </a:t>
            </a:r>
            <a:r>
              <a:rPr lang="en-US" sz="1800" dirty="0">
                <a:solidFill>
                  <a:schemeClr val="tx1"/>
                </a:solidFill>
              </a:rPr>
              <a:t>with a nationally prestigious solar designation.</a:t>
            </a:r>
          </a:p>
        </p:txBody>
      </p:sp>
      <p:pic>
        <p:nvPicPr>
          <p:cNvPr id="4" name="Picture 3"/>
          <p:cNvPicPr>
            <a:picLocks noChangeAspect="1"/>
          </p:cNvPicPr>
          <p:nvPr/>
        </p:nvPicPr>
        <p:blipFill>
          <a:blip r:embed="rId3"/>
          <a:stretch>
            <a:fillRect/>
          </a:stretch>
        </p:blipFill>
        <p:spPr>
          <a:xfrm>
            <a:off x="6787561" y="1308385"/>
            <a:ext cx="1908477" cy="1953008"/>
          </a:xfrm>
          <a:prstGeom prst="rect">
            <a:avLst/>
          </a:prstGeom>
          <a:effectLst>
            <a:outerShdw blurRad="63500" sx="102000" sy="102000" algn="ctr" rotWithShape="0">
              <a:prstClr val="black">
                <a:alpha val="40000"/>
              </a:prstClr>
            </a:outerShdw>
          </a:effectLst>
        </p:spPr>
      </p:pic>
      <p:sp>
        <p:nvSpPr>
          <p:cNvPr id="5" name="Text Placeholder 3"/>
          <p:cNvSpPr txBox="1">
            <a:spLocks/>
          </p:cNvSpPr>
          <p:nvPr/>
        </p:nvSpPr>
        <p:spPr>
          <a:xfrm>
            <a:off x="1448050" y="3409644"/>
            <a:ext cx="3497580" cy="542550"/>
          </a:xfr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2400" b="0" i="0" kern="1200" baseline="0">
                <a:solidFill>
                  <a:schemeClr val="tx1"/>
                </a:solidFill>
                <a:latin typeface="Arial"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2100" b="0" i="0" kern="1200">
                <a:solidFill>
                  <a:schemeClr val="tx1"/>
                </a:solidFill>
                <a:latin typeface="Arial"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800" b="0" i="0" kern="1200">
                <a:solidFill>
                  <a:schemeClr val="tx1"/>
                </a:solidFill>
                <a:latin typeface="Arial"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Arial"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Arial"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r>
              <a:rPr lang="en-US" b="1" dirty="0">
                <a:solidFill>
                  <a:srgbClr val="FFA300"/>
                </a:solidFill>
              </a:rPr>
              <a:t>Designation</a:t>
            </a:r>
          </a:p>
        </p:txBody>
      </p:sp>
      <p:sp>
        <p:nvSpPr>
          <p:cNvPr id="6" name="Content Placeholder 4"/>
          <p:cNvSpPr>
            <a:spLocks noGrp="1"/>
          </p:cNvSpPr>
          <p:nvPr>
            <p:ph sz="half" idx="2"/>
          </p:nvPr>
        </p:nvSpPr>
        <p:spPr>
          <a:xfrm>
            <a:off x="667899" y="4105704"/>
            <a:ext cx="3574065" cy="1707159"/>
          </a:xfrm>
        </p:spPr>
        <p:txBody>
          <a:bodyPr>
            <a:noAutofit/>
          </a:bodyPr>
          <a:lstStyle/>
          <a:p>
            <a:pPr marL="285750" indent="-285750">
              <a:lnSpc>
                <a:spcPct val="100000"/>
              </a:lnSpc>
              <a:spcAft>
                <a:spcPts val="1200"/>
              </a:spcAft>
              <a:buFont typeface="Wingdings" panose="05000000000000000000" pitchFamily="2" charset="2"/>
              <a:buChar char="q"/>
            </a:pPr>
            <a:r>
              <a:rPr lang="en-US" sz="1600" dirty="0"/>
              <a:t>Earn Bronze, Silver, or Gold designation based on solar-related actions.</a:t>
            </a:r>
          </a:p>
          <a:p>
            <a:pPr marL="285750" indent="-285750">
              <a:lnSpc>
                <a:spcPct val="100000"/>
              </a:lnSpc>
              <a:spcAft>
                <a:spcPts val="600"/>
              </a:spcAft>
              <a:buFont typeface="Wingdings" panose="05000000000000000000" pitchFamily="2" charset="2"/>
              <a:buChar char="q"/>
            </a:pPr>
            <a:r>
              <a:rPr lang="en-US" sz="1600" dirty="0"/>
              <a:t>Demonstrate that the community is “</a:t>
            </a:r>
            <a:r>
              <a:rPr lang="en-US" sz="1600" b="1" dirty="0"/>
              <a:t>open for solar business</a:t>
            </a:r>
            <a:r>
              <a:rPr lang="en-US" sz="1600" dirty="0"/>
              <a:t>,” making it more attractive to solar industries.</a:t>
            </a:r>
          </a:p>
          <a:p>
            <a:pPr marL="285750" indent="-285750">
              <a:lnSpc>
                <a:spcPct val="100000"/>
              </a:lnSpc>
              <a:buFont typeface="Wingdings" panose="05000000000000000000" pitchFamily="2" charset="2"/>
              <a:buChar char="q"/>
            </a:pPr>
            <a:endParaRPr lang="en-US" dirty="0"/>
          </a:p>
        </p:txBody>
      </p:sp>
      <p:sp>
        <p:nvSpPr>
          <p:cNvPr id="7" name="Text Placeholder 5"/>
          <p:cNvSpPr txBox="1">
            <a:spLocks/>
          </p:cNvSpPr>
          <p:nvPr/>
        </p:nvSpPr>
        <p:spPr>
          <a:xfrm>
            <a:off x="5109051" y="3385064"/>
            <a:ext cx="4127193" cy="541782"/>
          </a:xfr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200" b="0" i="0" kern="1200" baseline="0">
                <a:solidFill>
                  <a:schemeClr val="tx1"/>
                </a:solidFill>
                <a:latin typeface="Arial"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b="1" dirty="0">
                <a:solidFill>
                  <a:srgbClr val="FFA301"/>
                </a:solidFill>
              </a:rPr>
              <a:t>Technical</a:t>
            </a:r>
            <a:r>
              <a:rPr lang="en-US" sz="2400" b="1" dirty="0">
                <a:solidFill>
                  <a:srgbClr val="FFA300"/>
                </a:solidFill>
              </a:rPr>
              <a:t> Assistance</a:t>
            </a:r>
          </a:p>
        </p:txBody>
      </p:sp>
      <p:sp>
        <p:nvSpPr>
          <p:cNvPr id="8" name="Content Placeholder 4"/>
          <p:cNvSpPr>
            <a:spLocks noGrp="1"/>
          </p:cNvSpPr>
          <p:nvPr>
            <p:ph sz="quarter" idx="4294967295"/>
          </p:nvPr>
        </p:nvSpPr>
        <p:spPr>
          <a:xfrm>
            <a:off x="5278865" y="4105704"/>
            <a:ext cx="3787563" cy="2164045"/>
          </a:xfrm>
        </p:spPr>
        <p:txBody>
          <a:bodyPr>
            <a:noAutofit/>
          </a:bodyPr>
          <a:lstStyle/>
          <a:p>
            <a:pPr marL="285750" indent="-285750">
              <a:lnSpc>
                <a:spcPct val="100000"/>
              </a:lnSpc>
              <a:spcAft>
                <a:spcPts val="1200"/>
              </a:spcAft>
              <a:buFont typeface="Wingdings" panose="05000000000000000000" pitchFamily="2" charset="2"/>
              <a:buChar char="q"/>
            </a:pPr>
            <a:r>
              <a:rPr lang="en-US" sz="1600" dirty="0">
                <a:solidFill>
                  <a:srgbClr val="262626"/>
                </a:solidFill>
              </a:rPr>
              <a:t>Communities can receive no-cost technical assistance in 8 solar-related categories.</a:t>
            </a:r>
          </a:p>
          <a:p>
            <a:pPr marL="285750" indent="-285750">
              <a:lnSpc>
                <a:spcPct val="100000"/>
              </a:lnSpc>
              <a:buFont typeface="Wingdings" panose="05000000000000000000" pitchFamily="2" charset="2"/>
              <a:buChar char="q"/>
            </a:pPr>
            <a:r>
              <a:rPr lang="en-US" sz="1600" dirty="0">
                <a:solidFill>
                  <a:srgbClr val="262626"/>
                </a:solidFill>
              </a:rPr>
              <a:t>Solar experts will help review local processes, expand solar markets, and earn designation</a:t>
            </a:r>
            <a:r>
              <a:rPr lang="en-US" sz="1350" dirty="0"/>
              <a:t>.</a:t>
            </a:r>
          </a:p>
        </p:txBody>
      </p:sp>
      <p:cxnSp>
        <p:nvCxnSpPr>
          <p:cNvPr id="9" name="Straight Connector 8">
            <a:extLst>
              <a:ext uri="{FF2B5EF4-FFF2-40B4-BE49-F238E27FC236}">
                <a16:creationId xmlns:a16="http://schemas.microsoft.com/office/drawing/2014/main" id="{55B618F2-68E7-4B70-8BCD-FCA700D03009}"/>
              </a:ext>
            </a:extLst>
          </p:cNvPr>
          <p:cNvCxnSpPr/>
          <p:nvPr/>
        </p:nvCxnSpPr>
        <p:spPr>
          <a:xfrm>
            <a:off x="4628071" y="3714202"/>
            <a:ext cx="0" cy="2421924"/>
          </a:xfrm>
          <a:prstGeom prst="line">
            <a:avLst/>
          </a:prstGeom>
          <a:ln>
            <a:solidFill>
              <a:srgbClr val="FFA3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42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49" y="378379"/>
            <a:ext cx="8679545" cy="6509659"/>
          </a:xfrm>
          <a:prstGeom prst="rect">
            <a:avLst/>
          </a:prstGeom>
        </p:spPr>
      </p:pic>
      <p:sp>
        <p:nvSpPr>
          <p:cNvPr id="2" name="Title 1"/>
          <p:cNvSpPr>
            <a:spLocks noGrp="1"/>
          </p:cNvSpPr>
          <p:nvPr>
            <p:ph type="title"/>
          </p:nvPr>
        </p:nvSpPr>
        <p:spPr>
          <a:xfrm>
            <a:off x="379393" y="378379"/>
            <a:ext cx="7886700" cy="1012951"/>
          </a:xfrm>
        </p:spPr>
        <p:txBody>
          <a:bodyPr>
            <a:normAutofit/>
          </a:bodyPr>
          <a:lstStyle/>
          <a:p>
            <a:r>
              <a:rPr lang="en-US" sz="4100" dirty="0">
                <a:solidFill>
                  <a:schemeClr val="tx1">
                    <a:lumMod val="65000"/>
                    <a:lumOff val="35000"/>
                  </a:schemeClr>
                </a:solidFill>
                <a:latin typeface="BrownPro" panose="02010804010101010102" pitchFamily="50" charset="0"/>
              </a:rPr>
              <a:t>Program Structure</a:t>
            </a:r>
          </a:p>
        </p:txBody>
      </p:sp>
      <p:sp>
        <p:nvSpPr>
          <p:cNvPr id="6" name="Rectangle 5">
            <a:extLst>
              <a:ext uri="{FF2B5EF4-FFF2-40B4-BE49-F238E27FC236}">
                <a16:creationId xmlns:a16="http://schemas.microsoft.com/office/drawing/2014/main" id="{FDE8EA79-C77F-469A-AC50-0FCFC5BEA78A}"/>
              </a:ext>
            </a:extLst>
          </p:cNvPr>
          <p:cNvSpPr/>
          <p:nvPr/>
        </p:nvSpPr>
        <p:spPr>
          <a:xfrm>
            <a:off x="2555310" y="3932379"/>
            <a:ext cx="1628383" cy="576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CE387BF-9232-49E3-88F1-CE38CCA7A98D}"/>
              </a:ext>
            </a:extLst>
          </p:cNvPr>
          <p:cNvPicPr>
            <a:picLocks noChangeAspect="1"/>
          </p:cNvPicPr>
          <p:nvPr/>
        </p:nvPicPr>
        <p:blipFill>
          <a:blip r:embed="rId4"/>
          <a:stretch>
            <a:fillRect/>
          </a:stretch>
        </p:blipFill>
        <p:spPr>
          <a:xfrm>
            <a:off x="2555310" y="4027968"/>
            <a:ext cx="1850239" cy="323639"/>
          </a:xfrm>
          <a:prstGeom prst="rect">
            <a:avLst/>
          </a:prstGeom>
        </p:spPr>
      </p:pic>
      <p:sp>
        <p:nvSpPr>
          <p:cNvPr id="7" name="Rectangle 6">
            <a:extLst>
              <a:ext uri="{FF2B5EF4-FFF2-40B4-BE49-F238E27FC236}">
                <a16:creationId xmlns:a16="http://schemas.microsoft.com/office/drawing/2014/main" id="{BCF56E59-DF3C-4EA2-8949-38C9A9356931}"/>
              </a:ext>
            </a:extLst>
          </p:cNvPr>
          <p:cNvSpPr/>
          <p:nvPr/>
        </p:nvSpPr>
        <p:spPr>
          <a:xfrm>
            <a:off x="4572000" y="5763266"/>
            <a:ext cx="1628383" cy="576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73DD07-410D-422D-9AA0-2E5F82266223}"/>
              </a:ext>
            </a:extLst>
          </p:cNvPr>
          <p:cNvPicPr>
            <a:picLocks noChangeAspect="1"/>
          </p:cNvPicPr>
          <p:nvPr/>
        </p:nvPicPr>
        <p:blipFill>
          <a:blip r:embed="rId4"/>
          <a:stretch>
            <a:fillRect/>
          </a:stretch>
        </p:blipFill>
        <p:spPr>
          <a:xfrm>
            <a:off x="4886958" y="5936890"/>
            <a:ext cx="1313425" cy="229741"/>
          </a:xfrm>
          <a:prstGeom prst="rect">
            <a:avLst/>
          </a:prstGeom>
        </p:spPr>
      </p:pic>
    </p:spTree>
    <p:extLst>
      <p:ext uri="{BB962C8B-B14F-4D97-AF65-F5344CB8AC3E}">
        <p14:creationId xmlns:p14="http://schemas.microsoft.com/office/powerpoint/2010/main" val="1341252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http://gorgeowned.org/wp-content/uploads/2014/09/CEW_logo_CMYK_7200x32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841" y="1422749"/>
            <a:ext cx="1160314" cy="116031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70203" y="523144"/>
            <a:ext cx="8020786" cy="697329"/>
          </a:xfrm>
          <a:prstGeom prst="rect">
            <a:avLst/>
          </a:prstGeom>
        </p:spPr>
        <p:txBody>
          <a:bodyPr vert="horz" lIns="68580" tIns="34290" rIns="68580" bIns="3429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4050" dirty="0">
                <a:solidFill>
                  <a:srgbClr val="58595B"/>
                </a:solidFill>
                <a:latin typeface="BrownPro" panose="02010804010101010102" pitchFamily="50" charset="0"/>
              </a:rPr>
              <a:t>Criteria Advisory Committee</a:t>
            </a:r>
          </a:p>
        </p:txBody>
      </p:sp>
      <p:pic>
        <p:nvPicPr>
          <p:cNvPr id="1026" name="Picture 2" descr="https://upload.wikimedia.org/wikipedia/commons/thumb/1/14/Environmental_Protection_Agency_logo.svg/2000px-Environmental_Protection_Agency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8" y="1660282"/>
            <a:ext cx="1062413" cy="10517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b/bf/US-DeptOfEnergy-Seal.svg/2000px-US-DeptOfEnergy-Seal.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356" y="3663419"/>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4124" y="1617658"/>
            <a:ext cx="2052401" cy="960541"/>
          </a:xfrm>
          <a:prstGeom prst="rect">
            <a:avLst/>
          </a:prstGeom>
        </p:spPr>
      </p:pic>
      <p:pic>
        <p:nvPicPr>
          <p:cNvPr id="20" name="Picture 4" descr="http://news.3m.com/sites/3m.newshq.businesswire.com/files/press_kit/additional/nrel_logo_low_r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0" y="2918410"/>
            <a:ext cx="2221693" cy="6354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http://brooksolar.com/sitebuilder/images/BE_LOGO1rdbl-new2a3-253x144.png"/>
          <p:cNvPicPr>
            <a:picLocks noChangeAspect="1" noChangeArrowheads="1"/>
          </p:cNvPicPr>
          <p:nvPr/>
        </p:nvPicPr>
        <p:blipFill>
          <a:blip r:embed="rId8">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4283803" y="5078356"/>
            <a:ext cx="1422584" cy="8096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ncsolarcen-prod.s3.amazonaws.com/wp-content/uploads/2015/03/NCCleanTech_Square_640_72.jpg"/>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19126" y="3831984"/>
            <a:ext cx="1732547" cy="17325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ticker.tv/news/wp-content/uploads/2016/03/SCTY-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581" y="4681570"/>
            <a:ext cx="2079684" cy="7154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guidestar.org/ViewEdoc.aspx?eDocId=1747925&amp;approved=Tru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3567" y="3113272"/>
            <a:ext cx="1789328" cy="17893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977456" y="2606844"/>
            <a:ext cx="1440455" cy="369332"/>
          </a:xfrm>
          <a:prstGeom prst="rect">
            <a:avLst/>
          </a:prstGeom>
          <a:noFill/>
        </p:spPr>
        <p:txBody>
          <a:bodyPr wrap="square" rtlCol="0">
            <a:spAutoFit/>
          </a:bodyPr>
          <a:lstStyle/>
          <a:p>
            <a:pPr algn="ctr"/>
            <a:r>
              <a:rPr lang="en-US" sz="900" b="1" cap="all" dirty="0">
                <a:effectLst>
                  <a:outerShdw blurRad="38100" dist="38100" dir="2700000" algn="tl">
                    <a:srgbClr val="000000">
                      <a:alpha val="43137"/>
                    </a:srgbClr>
                  </a:outerShdw>
                </a:effectLst>
              </a:rPr>
              <a:t>Solar Possibilities </a:t>
            </a:r>
          </a:p>
          <a:p>
            <a:pPr algn="ctr"/>
            <a:r>
              <a:rPr lang="en-US" sz="900" b="1" cap="all" dirty="0">
                <a:effectLst>
                  <a:outerShdw blurRad="38100" dist="38100" dir="2700000" algn="tl">
                    <a:srgbClr val="000000">
                      <a:alpha val="43137"/>
                    </a:srgbClr>
                  </a:outerShdw>
                </a:effectLst>
              </a:rPr>
              <a:t>Consulting</a:t>
            </a:r>
          </a:p>
        </p:txBody>
      </p:sp>
      <p:pic>
        <p:nvPicPr>
          <p:cNvPr id="1038" name="Picture 14" descr="http://usdn.org/images/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8885" y="6149541"/>
            <a:ext cx="3135151" cy="5892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stapletondenver.com/wp-content/uploads/2015/10/Thrive-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80402" y="1600723"/>
            <a:ext cx="863642" cy="86126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kcrising.com/wp-content/uploads/2014/11/MARC-logo_RGB_300_larger-300x14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0305" y="3918797"/>
            <a:ext cx="1415749" cy="693717"/>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28" descr="Image result for Carbon Disclosure Project"/>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54" name="Picture 30" descr="https://upload.wikimedia.org/wikipedia/commons/thumb/f/fc/Carbon_disclosure_project_logo.svg/2000px-Carbon_disclosure_project_logo.sv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1537" y="4263609"/>
            <a:ext cx="1449731" cy="59801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ustainablenorthwest.org/uploads/general/Sustainable-NW-Logo.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70128" y="299249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ttps://si.tcnj.edu/files/2015/02/The-Sustainabililty-Institute1000-940x145.png"/>
          <p:cNvPicPr>
            <a:picLocks noChangeAspect="1" noChangeArrowheads="1"/>
          </p:cNvPicPr>
          <p:nvPr/>
        </p:nvPicPr>
        <p:blipFill rotWithShape="1">
          <a:blip r:embed="rId17">
            <a:extLst>
              <a:ext uri="{28A0092B-C50C-407E-A947-70E740481C1C}">
                <a14:useLocalDpi xmlns:a14="http://schemas.microsoft.com/office/drawing/2010/main" val="0"/>
              </a:ext>
            </a:extLst>
          </a:blip>
          <a:srcRect l="-9745" t="-214372" r="9745" b="214372"/>
          <a:stretch/>
        </p:blipFill>
        <p:spPr bwMode="auto">
          <a:xfrm>
            <a:off x="231374" y="275337"/>
            <a:ext cx="5926979" cy="91426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https://si.tcnj.edu/files/2015/02/The-Sustainabililty-Institute1000-940x145.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266" y="5372706"/>
            <a:ext cx="4071458" cy="6280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cbc.iclei.org/Content/Images/ICLEI.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46461" y="4814284"/>
            <a:ext cx="1370133" cy="85633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http://coseia.org/wp-content/uploads/2014/02/logo-COSEIA-200x152.png"/>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34174" y="1446468"/>
            <a:ext cx="1489119" cy="113173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pbs.twimg.com/profile_images/648208576708804608/hMQ4nWTl.jpg"/>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4075" y="3031206"/>
            <a:ext cx="1581308" cy="158130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108.179.206.54/~mtvsolar/wp-content/uploads/2015/07/MTVSolarLogo2.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83124" y="6149541"/>
            <a:ext cx="1092973" cy="4809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http://community-wealth.org/sites/clone.community-wealth.org/files/styles/large/public/narc_logo_new.jpg?itok=QRxZSO-c"/>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24744" y="2532497"/>
            <a:ext cx="2160639" cy="57933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upload.wikimedia.org/wikipedia/en/9/90/NAACP_logo_new.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65295" y="2633629"/>
            <a:ext cx="1365964" cy="11477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cma.web.unc.edu/files/2014/09/ICMA-Master-COL.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01153" y="1907083"/>
            <a:ext cx="1461283" cy="44410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ttp://mms.businesswire.com/media/20130521006540/en/370101/5/EDF_Logo.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193927" y="3316807"/>
            <a:ext cx="1471368" cy="6669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510" y="1622522"/>
            <a:ext cx="2052401" cy="960541"/>
          </a:xfrm>
          <a:prstGeom prst="rect">
            <a:avLst/>
          </a:prstGeom>
        </p:spPr>
      </p:pic>
      <p:pic>
        <p:nvPicPr>
          <p:cNvPr id="45" name="Picture 2" descr="http://icma.web.unc.edu/files/2014/09/ICMA-Master-COL.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58539" y="1911946"/>
            <a:ext cx="1461283" cy="4441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79FFDF3F-BA20-4178-B139-98C42B6A9889}"/>
              </a:ext>
            </a:extLst>
          </p:cNvPr>
          <p:cNvPicPr>
            <a:picLocks noChangeAspect="1"/>
          </p:cNvPicPr>
          <p:nvPr/>
        </p:nvPicPr>
        <p:blipFill>
          <a:blip r:embed="rId26"/>
          <a:stretch>
            <a:fillRect/>
          </a:stretch>
        </p:blipFill>
        <p:spPr>
          <a:xfrm>
            <a:off x="3498863" y="2741835"/>
            <a:ext cx="1850239" cy="323639"/>
          </a:xfrm>
          <a:prstGeom prst="rect">
            <a:avLst/>
          </a:prstGeom>
        </p:spPr>
      </p:pic>
    </p:spTree>
    <p:extLst>
      <p:ext uri="{BB962C8B-B14F-4D97-AF65-F5344CB8AC3E}">
        <p14:creationId xmlns:p14="http://schemas.microsoft.com/office/powerpoint/2010/main" val="1435379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02" y="583892"/>
            <a:ext cx="7219310" cy="778118"/>
          </a:xfrm>
        </p:spPr>
        <p:txBody>
          <a:bodyPr>
            <a:normAutofit/>
          </a:bodyPr>
          <a:lstStyle/>
          <a:p>
            <a:r>
              <a:rPr lang="en-US" sz="3600" dirty="0">
                <a:solidFill>
                  <a:srgbClr val="58595B"/>
                </a:solidFill>
                <a:latin typeface="BrownPro" panose="02010804010101010102" pitchFamily="50" charset="0"/>
              </a:rPr>
              <a:t>SolSmart Criteria</a:t>
            </a:r>
          </a:p>
        </p:txBody>
      </p:sp>
      <p:graphicFrame>
        <p:nvGraphicFramePr>
          <p:cNvPr id="5" name="Table 4"/>
          <p:cNvGraphicFramePr>
            <a:graphicFrameLocks noGrp="1"/>
          </p:cNvGraphicFramePr>
          <p:nvPr>
            <p:extLst/>
          </p:nvPr>
        </p:nvGraphicFramePr>
        <p:xfrm>
          <a:off x="880781" y="2340958"/>
          <a:ext cx="7315768" cy="3534846"/>
        </p:xfrm>
        <a:graphic>
          <a:graphicData uri="http://schemas.openxmlformats.org/drawingml/2006/table">
            <a:tbl>
              <a:tblPr firstRow="1" bandRow="1">
                <a:tableStyleId>{5C22544A-7EE6-4342-B048-85BDC9FD1C3A}</a:tableStyleId>
              </a:tblPr>
              <a:tblGrid>
                <a:gridCol w="3657884">
                  <a:extLst>
                    <a:ext uri="{9D8B030D-6E8A-4147-A177-3AD203B41FA5}">
                      <a16:colId xmlns:a16="http://schemas.microsoft.com/office/drawing/2014/main" val="191811967"/>
                    </a:ext>
                  </a:extLst>
                </a:gridCol>
                <a:gridCol w="3657884">
                  <a:extLst>
                    <a:ext uri="{9D8B030D-6E8A-4147-A177-3AD203B41FA5}">
                      <a16:colId xmlns:a16="http://schemas.microsoft.com/office/drawing/2014/main" val="512619142"/>
                    </a:ext>
                  </a:extLst>
                </a:gridCol>
              </a:tblGrid>
              <a:tr h="452208">
                <a:tc>
                  <a:txBody>
                    <a:bodyPr/>
                    <a:lstStyle/>
                    <a:p>
                      <a:pPr algn="ctr"/>
                      <a:r>
                        <a:rPr lang="en-US" sz="1800" b="1" dirty="0"/>
                        <a:t>Foundational Categories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800" b="1" dirty="0"/>
                        <a:t>Special Focus</a:t>
                      </a:r>
                      <a:r>
                        <a:rPr lang="en-US" sz="1800" b="1" baseline="0" dirty="0"/>
                        <a:t> Categories</a:t>
                      </a:r>
                      <a:endParaRPr 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09331581"/>
                  </a:ext>
                </a:extLst>
              </a:tr>
              <a:tr h="410903">
                <a:tc>
                  <a:txBody>
                    <a:bodyPr/>
                    <a:lstStyle/>
                    <a:p>
                      <a:pPr marL="4572"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Permitting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Solar Rights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04095201"/>
                  </a:ext>
                </a:extLst>
              </a:tr>
              <a:tr h="410903">
                <a:tc>
                  <a:txBody>
                    <a:bodyPr/>
                    <a:lstStyle/>
                    <a:p>
                      <a:pPr marL="4572"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Planning, Zoning, and Development Regulations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Inspection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32924030"/>
                  </a:ext>
                </a:extLst>
              </a:tr>
              <a:tr h="410903">
                <a:tc>
                  <a:txBody>
                    <a:bodyPr/>
                    <a:lstStyle/>
                    <a:p>
                      <a:endParaRPr 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Construction Codes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40475896"/>
                  </a:ext>
                </a:extLst>
              </a:tr>
              <a:tr h="410903">
                <a:tc>
                  <a:txBody>
                    <a:bodyPr/>
                    <a:lstStyle/>
                    <a:p>
                      <a:endParaRPr 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Community Engagement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79628413"/>
                  </a:ext>
                </a:extLst>
              </a:tr>
              <a:tr h="410903">
                <a:tc>
                  <a:txBody>
                    <a:bodyPr/>
                    <a:lstStyle/>
                    <a:p>
                      <a:endParaRPr 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Utility Engagement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40760787"/>
                  </a:ext>
                </a:extLst>
              </a:tr>
              <a:tr h="410903">
                <a:tc>
                  <a:txBody>
                    <a:bodyPr/>
                    <a:lstStyle/>
                    <a:p>
                      <a:endParaRPr 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Market Development &amp; Finance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5763616"/>
                  </a:ext>
                </a:extLst>
              </a:tr>
              <a:tr h="410903">
                <a:tc gridSpan="2">
                  <a:txBody>
                    <a:bodyPr/>
                    <a:lstStyle/>
                    <a:p>
                      <a:pPr algn="ctr"/>
                      <a:r>
                        <a:rPr lang="en-US" sz="1800" dirty="0"/>
                        <a:t>Innovative</a:t>
                      </a:r>
                      <a:r>
                        <a:rPr lang="en-US" sz="1800" baseline="0" dirty="0"/>
                        <a:t> Actions</a:t>
                      </a:r>
                      <a:endParaRPr 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5282804"/>
                  </a:ext>
                </a:extLst>
              </a:tr>
            </a:tbl>
          </a:graphicData>
        </a:graphic>
      </p:graphicFrame>
      <p:sp>
        <p:nvSpPr>
          <p:cNvPr id="6" name="Content Placeholder 2"/>
          <p:cNvSpPr txBox="1">
            <a:spLocks/>
          </p:cNvSpPr>
          <p:nvPr/>
        </p:nvSpPr>
        <p:spPr>
          <a:xfrm>
            <a:off x="880781" y="1563321"/>
            <a:ext cx="7050734" cy="576326"/>
          </a:xfrm>
          <a:prstGeom prst="rect">
            <a:avLst/>
          </a:prstGeom>
        </p:spPr>
        <p:txBody>
          <a:bodyPr vert="horz" lIns="68580" tIns="34290" rIns="68580" bIns="34290" rtlCol="0">
            <a:normAutofit fontScale="92500"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defTabSz="685800">
              <a:spcBef>
                <a:spcPts val="975"/>
              </a:spcBef>
              <a:spcAft>
                <a:spcPts val="900"/>
              </a:spcAft>
              <a:buNone/>
              <a:defRPr/>
            </a:pPr>
            <a:r>
              <a:rPr lang="en-US" sz="1800" dirty="0"/>
              <a:t>Designation and technical assistance is tied to these eight categories and their associated actions:</a:t>
            </a:r>
          </a:p>
          <a:p>
            <a:pPr marL="68580" indent="-68580" defTabSz="685800">
              <a:spcBef>
                <a:spcPts val="975"/>
              </a:spcBef>
              <a:defRPr/>
            </a:pPr>
            <a:endParaRPr lang="en-US" sz="1800" dirty="0"/>
          </a:p>
        </p:txBody>
      </p:sp>
    </p:spTree>
    <p:extLst>
      <p:ext uri="{BB962C8B-B14F-4D97-AF65-F5344CB8AC3E}">
        <p14:creationId xmlns:p14="http://schemas.microsoft.com/office/powerpoint/2010/main" val="31784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02" y="583892"/>
            <a:ext cx="7219310" cy="778118"/>
          </a:xfrm>
        </p:spPr>
        <p:txBody>
          <a:bodyPr>
            <a:normAutofit/>
          </a:bodyPr>
          <a:lstStyle/>
          <a:p>
            <a:r>
              <a:rPr lang="en-US" sz="3600" dirty="0">
                <a:solidFill>
                  <a:srgbClr val="58595B"/>
                </a:solidFill>
                <a:latin typeface="BrownPro" panose="02010804010101010102" pitchFamily="50" charset="0"/>
              </a:rPr>
              <a:t>SolSmart Criteria</a:t>
            </a:r>
          </a:p>
        </p:txBody>
      </p:sp>
      <p:sp>
        <p:nvSpPr>
          <p:cNvPr id="7" name="Title 1">
            <a:extLst>
              <a:ext uri="{FF2B5EF4-FFF2-40B4-BE49-F238E27FC236}">
                <a16:creationId xmlns:a16="http://schemas.microsoft.com/office/drawing/2014/main" id="{05C27F57-A072-4FEE-B685-142750BC49AF}"/>
              </a:ext>
            </a:extLst>
          </p:cNvPr>
          <p:cNvSpPr txBox="1">
            <a:spLocks/>
          </p:cNvSpPr>
          <p:nvPr/>
        </p:nvSpPr>
        <p:spPr>
          <a:xfrm>
            <a:off x="1864045" y="1521698"/>
            <a:ext cx="5415910" cy="7781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700" kern="1200">
                <a:solidFill>
                  <a:srgbClr val="FFA300"/>
                </a:solidFill>
                <a:latin typeface="+mj-lt"/>
                <a:ea typeface="+mj-ea"/>
                <a:cs typeface="+mj-cs"/>
              </a:defRPr>
            </a:lvl1pPr>
          </a:lstStyle>
          <a:p>
            <a:r>
              <a:rPr lang="en-US" sz="2800" b="1" u="sng" cap="all" dirty="0">
                <a:solidFill>
                  <a:srgbClr val="F99716"/>
                </a:solidFill>
                <a:latin typeface="BrownPro Light" panose="00010400010101010101" pitchFamily="50" charset="0"/>
                <a:ea typeface="+mn-ea"/>
                <a:cs typeface="+mn-cs"/>
              </a:rPr>
              <a:t>Foundational Categories</a:t>
            </a:r>
          </a:p>
        </p:txBody>
      </p:sp>
      <p:sp>
        <p:nvSpPr>
          <p:cNvPr id="3" name="Rectangle 2">
            <a:extLst>
              <a:ext uri="{FF2B5EF4-FFF2-40B4-BE49-F238E27FC236}">
                <a16:creationId xmlns:a16="http://schemas.microsoft.com/office/drawing/2014/main" id="{807BA008-9BD6-49A3-976E-91CC9BC9C148}"/>
              </a:ext>
            </a:extLst>
          </p:cNvPr>
          <p:cNvSpPr/>
          <p:nvPr/>
        </p:nvSpPr>
        <p:spPr>
          <a:xfrm>
            <a:off x="439702" y="2738904"/>
            <a:ext cx="7929598" cy="2308324"/>
          </a:xfrm>
          <a:prstGeom prst="rect">
            <a:avLst/>
          </a:prstGeom>
        </p:spPr>
        <p:txBody>
          <a:bodyPr wrap="square">
            <a:spAutoFit/>
          </a:bodyPr>
          <a:lstStyle/>
          <a:p>
            <a:r>
              <a:rPr lang="en-US" sz="2400" b="1" cap="all" dirty="0">
                <a:solidFill>
                  <a:srgbClr val="F99716"/>
                </a:solidFill>
                <a:latin typeface="BrownPro Light" panose="00010400010101010101" pitchFamily="50" charset="0"/>
              </a:rPr>
              <a:t>PERMITTING</a:t>
            </a:r>
          </a:p>
          <a:p>
            <a:endParaRPr lang="en-US" sz="2400" b="1" cap="all" dirty="0">
              <a:solidFill>
                <a:srgbClr val="F99716"/>
              </a:solidFill>
              <a:latin typeface="BrownPro Light" panose="00010400010101010101" pitchFamily="50" charset="0"/>
            </a:endParaRPr>
          </a:p>
          <a:p>
            <a:r>
              <a:rPr lang="en-US" sz="2400" dirty="0">
                <a:solidFill>
                  <a:srgbClr val="58595B"/>
                </a:solidFill>
                <a:latin typeface="BrownPro Light" panose="00010400010101010101" pitchFamily="50" charset="0"/>
              </a:rPr>
              <a:t>Implement permitting best practices to provide solar developers and installers a transparent, efficient, and cost-effective approval processes that also protects your community’s valuable staff time.</a:t>
            </a:r>
          </a:p>
        </p:txBody>
      </p:sp>
    </p:spTree>
    <p:extLst>
      <p:ext uri="{BB962C8B-B14F-4D97-AF65-F5344CB8AC3E}">
        <p14:creationId xmlns:p14="http://schemas.microsoft.com/office/powerpoint/2010/main" val="3035921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952" y="500773"/>
            <a:ext cx="6742398" cy="676275"/>
          </a:xfrm>
        </p:spPr>
        <p:txBody>
          <a:bodyPr vert="horz" lIns="68580" tIns="34290" rIns="68580" bIns="34290" rtlCol="0" anchor="b">
            <a:noAutofit/>
          </a:bodyPr>
          <a:lstStyle/>
          <a:p>
            <a:pPr>
              <a:lnSpc>
                <a:spcPct val="90000"/>
              </a:lnSpc>
            </a:pPr>
            <a:r>
              <a:rPr lang="en-US" sz="3600" dirty="0">
                <a:solidFill>
                  <a:srgbClr val="58595B"/>
                </a:solidFill>
                <a:latin typeface="BrownPro" panose="02010804010101010102" pitchFamily="50" charset="0"/>
              </a:rPr>
              <a:t>Permitting Example (P-1)</a:t>
            </a:r>
          </a:p>
        </p:txBody>
      </p:sp>
      <p:sp>
        <p:nvSpPr>
          <p:cNvPr id="2" name="Rectangle 1">
            <a:extLst>
              <a:ext uri="{FF2B5EF4-FFF2-40B4-BE49-F238E27FC236}">
                <a16:creationId xmlns:a16="http://schemas.microsoft.com/office/drawing/2014/main" id="{6304F759-D3F6-4358-B7A8-B01D23D7A238}"/>
              </a:ext>
            </a:extLst>
          </p:cNvPr>
          <p:cNvSpPr/>
          <p:nvPr/>
        </p:nvSpPr>
        <p:spPr>
          <a:xfrm>
            <a:off x="162232" y="1538922"/>
            <a:ext cx="8791268" cy="830997"/>
          </a:xfrm>
          <a:prstGeom prst="rect">
            <a:avLst/>
          </a:prstGeom>
        </p:spPr>
        <p:txBody>
          <a:bodyPr wrap="square">
            <a:spAutoFit/>
          </a:bodyPr>
          <a:lstStyle/>
          <a:p>
            <a:pPr algn="ctr"/>
            <a:r>
              <a:rPr lang="en-US" sz="2400" i="1" dirty="0">
                <a:solidFill>
                  <a:srgbClr val="000000"/>
                </a:solidFill>
                <a:latin typeface="Arial" panose="020B0604020202020204" pitchFamily="34" charset="0"/>
              </a:rPr>
              <a:t>Create and make available an online checklist detailing the steps of your community’s solar PV permitting process</a:t>
            </a:r>
            <a:endParaRPr lang="en-US" dirty="0">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A21517CC-DFB1-41A8-B958-6E544D9AD089}"/>
              </a:ext>
            </a:extLst>
          </p:cNvPr>
          <p:cNvSpPr txBox="1"/>
          <p:nvPr/>
        </p:nvSpPr>
        <p:spPr>
          <a:xfrm>
            <a:off x="427703" y="2731793"/>
            <a:ext cx="8288594" cy="3077766"/>
          </a:xfrm>
          <a:prstGeom prst="rect">
            <a:avLst/>
          </a:prstGeom>
          <a:noFill/>
        </p:spPr>
        <p:txBody>
          <a:bodyPr wrap="square" rtlCol="0">
            <a:spAutoFit/>
          </a:bodyPr>
          <a:lstStyle/>
          <a:p>
            <a:pPr marL="285750" indent="-285750">
              <a:lnSpc>
                <a:spcPct val="110000"/>
              </a:lnSpc>
              <a:spcAft>
                <a:spcPts val="1200"/>
              </a:spcAft>
              <a:buFont typeface="Courier New" panose="02070309020205020404" pitchFamily="49" charset="0"/>
              <a:buChar char="o"/>
            </a:pPr>
            <a:r>
              <a:rPr lang="en-US" sz="2000" b="1" dirty="0"/>
              <a:t>Why it’s important:</a:t>
            </a:r>
          </a:p>
          <a:p>
            <a:pPr marL="800100" lvl="1" indent="-342900">
              <a:lnSpc>
                <a:spcPct val="110000"/>
              </a:lnSpc>
              <a:spcAft>
                <a:spcPts val="1200"/>
              </a:spcAft>
              <a:buSzPct val="120000"/>
              <a:buFont typeface="Arial" panose="020B0604020202020204" pitchFamily="34" charset="0"/>
              <a:buChar char="•"/>
            </a:pPr>
            <a:r>
              <a:rPr lang="en-US" sz="2000" dirty="0"/>
              <a:t>Increases transparency around the permitting process and required submittals</a:t>
            </a:r>
          </a:p>
          <a:p>
            <a:pPr marL="800100" lvl="1" indent="-342900">
              <a:lnSpc>
                <a:spcPct val="110000"/>
              </a:lnSpc>
              <a:spcAft>
                <a:spcPts val="1200"/>
              </a:spcAft>
              <a:buSzPct val="120000"/>
              <a:buFont typeface="Arial" panose="020B0604020202020204" pitchFamily="34" charset="0"/>
              <a:buChar char="•"/>
            </a:pPr>
            <a:r>
              <a:rPr lang="en-US" sz="2000" dirty="0"/>
              <a:t>Precipitates a review of the current process and may lead to improvements</a:t>
            </a:r>
          </a:p>
          <a:p>
            <a:pPr marL="800100" lvl="1" indent="-342900">
              <a:lnSpc>
                <a:spcPct val="110000"/>
              </a:lnSpc>
              <a:spcAft>
                <a:spcPts val="1200"/>
              </a:spcAft>
              <a:buSzPct val="120000"/>
              <a:buFont typeface="Arial" panose="020B0604020202020204" pitchFamily="34" charset="0"/>
              <a:buChar char="•"/>
            </a:pPr>
            <a:r>
              <a:rPr lang="en-US" sz="2000" dirty="0"/>
              <a:t>Leads to better submissions from installers</a:t>
            </a:r>
          </a:p>
          <a:p>
            <a:pPr marL="800100" lvl="1" indent="-342900">
              <a:lnSpc>
                <a:spcPct val="110000"/>
              </a:lnSpc>
              <a:spcAft>
                <a:spcPts val="1200"/>
              </a:spcAft>
              <a:buSzPct val="120000"/>
              <a:buFont typeface="Arial" panose="020B0604020202020204" pitchFamily="34" charset="0"/>
              <a:buChar char="•"/>
            </a:pPr>
            <a:r>
              <a:rPr lang="en-US" sz="2000" dirty="0"/>
              <a:t>Enhances observability of solar energy</a:t>
            </a:r>
          </a:p>
        </p:txBody>
      </p:sp>
    </p:spTree>
    <p:extLst>
      <p:ext uri="{BB962C8B-B14F-4D97-AF65-F5344CB8AC3E}">
        <p14:creationId xmlns:p14="http://schemas.microsoft.com/office/powerpoint/2010/main" val="519154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02" y="583892"/>
            <a:ext cx="7219310" cy="778118"/>
          </a:xfrm>
        </p:spPr>
        <p:txBody>
          <a:bodyPr>
            <a:normAutofit/>
          </a:bodyPr>
          <a:lstStyle/>
          <a:p>
            <a:r>
              <a:rPr lang="en-US" sz="3600" dirty="0">
                <a:solidFill>
                  <a:srgbClr val="58595B"/>
                </a:solidFill>
                <a:latin typeface="BrownPro" panose="02010804010101010102" pitchFamily="50" charset="0"/>
              </a:rPr>
              <a:t>SolSmart Criteria</a:t>
            </a:r>
          </a:p>
        </p:txBody>
      </p:sp>
      <p:sp>
        <p:nvSpPr>
          <p:cNvPr id="7" name="Title 1">
            <a:extLst>
              <a:ext uri="{FF2B5EF4-FFF2-40B4-BE49-F238E27FC236}">
                <a16:creationId xmlns:a16="http://schemas.microsoft.com/office/drawing/2014/main" id="{05C27F57-A072-4FEE-B685-142750BC49AF}"/>
              </a:ext>
            </a:extLst>
          </p:cNvPr>
          <p:cNvSpPr txBox="1">
            <a:spLocks/>
          </p:cNvSpPr>
          <p:nvPr/>
        </p:nvSpPr>
        <p:spPr>
          <a:xfrm>
            <a:off x="1937846" y="1447646"/>
            <a:ext cx="5415910" cy="7781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700" kern="1200">
                <a:solidFill>
                  <a:srgbClr val="FFA300"/>
                </a:solidFill>
                <a:latin typeface="+mj-lt"/>
                <a:ea typeface="+mj-ea"/>
                <a:cs typeface="+mj-cs"/>
              </a:defRPr>
            </a:lvl1pPr>
          </a:lstStyle>
          <a:p>
            <a:r>
              <a:rPr lang="en-US" sz="2800" b="1" u="sng" cap="all" dirty="0">
                <a:solidFill>
                  <a:srgbClr val="F99716"/>
                </a:solidFill>
                <a:latin typeface="BrownPro Light" panose="00010400010101010101" pitchFamily="50" charset="0"/>
                <a:ea typeface="+mn-ea"/>
                <a:cs typeface="+mn-cs"/>
              </a:rPr>
              <a:t>Foundational Categories</a:t>
            </a:r>
          </a:p>
        </p:txBody>
      </p:sp>
      <p:sp>
        <p:nvSpPr>
          <p:cNvPr id="3" name="Rectangle 2">
            <a:extLst>
              <a:ext uri="{FF2B5EF4-FFF2-40B4-BE49-F238E27FC236}">
                <a16:creationId xmlns:a16="http://schemas.microsoft.com/office/drawing/2014/main" id="{807BA008-9BD6-49A3-976E-91CC9BC9C148}"/>
              </a:ext>
            </a:extLst>
          </p:cNvPr>
          <p:cNvSpPr/>
          <p:nvPr/>
        </p:nvSpPr>
        <p:spPr>
          <a:xfrm>
            <a:off x="525427" y="2693245"/>
            <a:ext cx="8240748" cy="1938992"/>
          </a:xfrm>
          <a:prstGeom prst="rect">
            <a:avLst/>
          </a:prstGeom>
        </p:spPr>
        <p:txBody>
          <a:bodyPr wrap="square">
            <a:spAutoFit/>
          </a:bodyPr>
          <a:lstStyle/>
          <a:p>
            <a:r>
              <a:rPr lang="en-US" sz="2400" b="1" cap="all" dirty="0">
                <a:solidFill>
                  <a:srgbClr val="F99716"/>
                </a:solidFill>
                <a:latin typeface="BrownPro Light" panose="00010400010101010101" pitchFamily="50" charset="0"/>
              </a:rPr>
              <a:t>PLANNING, ZONING, &amp; DEVELOPMENT REGULATIONS</a:t>
            </a:r>
          </a:p>
          <a:p>
            <a:endParaRPr lang="en-US" sz="2400" b="1" cap="all" dirty="0">
              <a:solidFill>
                <a:srgbClr val="F99716"/>
              </a:solidFill>
              <a:latin typeface="BrownPro Light" panose="00010400010101010101" pitchFamily="50" charset="0"/>
            </a:endParaRPr>
          </a:p>
          <a:p>
            <a:r>
              <a:rPr lang="en-US" sz="2400" dirty="0">
                <a:solidFill>
                  <a:srgbClr val="58595B"/>
                </a:solidFill>
                <a:latin typeface="BrownPro Light" panose="00010400010101010101" pitchFamily="50" charset="0"/>
              </a:rPr>
              <a:t>Provide maximum siting options for rooftop and ground-mounted solar projects while preserving your community’s character and historic resources.</a:t>
            </a:r>
            <a:endParaRPr lang="en-US" sz="2400" b="0" i="0" dirty="0">
              <a:solidFill>
                <a:srgbClr val="58595B"/>
              </a:solidFill>
              <a:effectLst/>
              <a:latin typeface="BrownPro Light" panose="00010400010101010101" pitchFamily="50" charset="0"/>
            </a:endParaRPr>
          </a:p>
        </p:txBody>
      </p:sp>
    </p:spTree>
    <p:extLst>
      <p:ext uri="{BB962C8B-B14F-4D97-AF65-F5344CB8AC3E}">
        <p14:creationId xmlns:p14="http://schemas.microsoft.com/office/powerpoint/2010/main" val="2921779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7" y="667558"/>
            <a:ext cx="8079581" cy="550847"/>
          </a:xfrm>
        </p:spPr>
        <p:txBody>
          <a:bodyPr>
            <a:noAutofit/>
          </a:bodyPr>
          <a:lstStyle/>
          <a:p>
            <a:r>
              <a:rPr lang="en-US" sz="3600" dirty="0">
                <a:solidFill>
                  <a:srgbClr val="58595B"/>
                </a:solidFill>
                <a:latin typeface="BrownPro" panose="02010804010101010102" pitchFamily="50" charset="0"/>
              </a:rPr>
              <a:t>Common Barriers to Solar</a:t>
            </a:r>
          </a:p>
        </p:txBody>
      </p:sp>
      <p:graphicFrame>
        <p:nvGraphicFramePr>
          <p:cNvPr id="4" name="Content Placeholder 3"/>
          <p:cNvGraphicFramePr>
            <a:graphicFrameLocks noGrp="1"/>
          </p:cNvGraphicFramePr>
          <p:nvPr>
            <p:ph idx="1"/>
            <p:extLst/>
          </p:nvPr>
        </p:nvGraphicFramePr>
        <p:xfrm>
          <a:off x="507207" y="1609633"/>
          <a:ext cx="8065294" cy="42265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1641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951" y="500773"/>
            <a:ext cx="7101937" cy="676275"/>
          </a:xfrm>
        </p:spPr>
        <p:txBody>
          <a:bodyPr vert="horz" lIns="68580" tIns="34290" rIns="68580" bIns="34290" rtlCol="0" anchor="b">
            <a:noAutofit/>
          </a:bodyPr>
          <a:lstStyle/>
          <a:p>
            <a:pPr>
              <a:lnSpc>
                <a:spcPct val="90000"/>
              </a:lnSpc>
            </a:pPr>
            <a:r>
              <a:rPr lang="en-US" sz="3200" dirty="0">
                <a:solidFill>
                  <a:srgbClr val="58595B"/>
                </a:solidFill>
                <a:latin typeface="BrownPro" panose="02010804010101010102" pitchFamily="50" charset="0"/>
              </a:rPr>
              <a:t>Planning, Zoning, &amp; Development Regulations Action (PZD-4)</a:t>
            </a:r>
          </a:p>
        </p:txBody>
      </p:sp>
      <p:sp>
        <p:nvSpPr>
          <p:cNvPr id="2" name="Rectangle 1">
            <a:extLst>
              <a:ext uri="{FF2B5EF4-FFF2-40B4-BE49-F238E27FC236}">
                <a16:creationId xmlns:a16="http://schemas.microsoft.com/office/drawing/2014/main" id="{6304F759-D3F6-4358-B7A8-B01D23D7A238}"/>
              </a:ext>
            </a:extLst>
          </p:cNvPr>
          <p:cNvSpPr/>
          <p:nvPr/>
        </p:nvSpPr>
        <p:spPr>
          <a:xfrm>
            <a:off x="393290" y="1584163"/>
            <a:ext cx="8288594" cy="830997"/>
          </a:xfrm>
          <a:prstGeom prst="rect">
            <a:avLst/>
          </a:prstGeom>
        </p:spPr>
        <p:txBody>
          <a:bodyPr wrap="square">
            <a:spAutoFit/>
          </a:bodyPr>
          <a:lstStyle/>
          <a:p>
            <a:pPr algn="ctr"/>
            <a:r>
              <a:rPr lang="en-US" sz="2400" i="1" dirty="0">
                <a:solidFill>
                  <a:srgbClr val="000000"/>
                </a:solidFill>
                <a:latin typeface="Arial" panose="020B0604020202020204" pitchFamily="34" charset="0"/>
              </a:rPr>
              <a:t>Provide clear guidance for solar PV in historic and special-use districts.</a:t>
            </a:r>
            <a:endParaRPr lang="en-US" dirty="0">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365DC8D5-32DA-47B2-83EB-C250F2133E91}"/>
              </a:ext>
            </a:extLst>
          </p:cNvPr>
          <p:cNvSpPr txBox="1"/>
          <p:nvPr/>
        </p:nvSpPr>
        <p:spPr>
          <a:xfrm>
            <a:off x="393290" y="2822275"/>
            <a:ext cx="8014110" cy="3077766"/>
          </a:xfrm>
          <a:prstGeom prst="rect">
            <a:avLst/>
          </a:prstGeom>
          <a:noFill/>
        </p:spPr>
        <p:txBody>
          <a:bodyPr wrap="square" rtlCol="0">
            <a:spAutoFit/>
          </a:bodyPr>
          <a:lstStyle/>
          <a:p>
            <a:pPr marL="285750" indent="-285750">
              <a:lnSpc>
                <a:spcPct val="110000"/>
              </a:lnSpc>
              <a:spcAft>
                <a:spcPts val="1200"/>
              </a:spcAft>
              <a:buFont typeface="Courier New" panose="02070309020205020404" pitchFamily="49" charset="0"/>
              <a:buChar char="o"/>
            </a:pPr>
            <a:r>
              <a:rPr lang="en-US" sz="2000" b="1" dirty="0"/>
              <a:t>Why it’s important:</a:t>
            </a:r>
            <a:endParaRPr lang="en-US" sz="2000" dirty="0"/>
          </a:p>
          <a:p>
            <a:pPr marL="800100" lvl="1" indent="-342900">
              <a:lnSpc>
                <a:spcPct val="110000"/>
              </a:lnSpc>
              <a:spcAft>
                <a:spcPts val="1200"/>
              </a:spcAft>
              <a:buSzPct val="120000"/>
              <a:buFont typeface="Arial" panose="020B0604020202020204" pitchFamily="34" charset="0"/>
              <a:buChar char="•"/>
            </a:pPr>
            <a:r>
              <a:rPr lang="en-US" sz="2000" dirty="0"/>
              <a:t>Increases transparency for those living or owning a business within these districts</a:t>
            </a:r>
          </a:p>
          <a:p>
            <a:pPr marL="800100" lvl="1" indent="-342900">
              <a:lnSpc>
                <a:spcPct val="110000"/>
              </a:lnSpc>
              <a:spcAft>
                <a:spcPts val="1200"/>
              </a:spcAft>
              <a:buSzPct val="120000"/>
              <a:buFont typeface="Arial" panose="020B0604020202020204" pitchFamily="34" charset="0"/>
              <a:buChar char="•"/>
            </a:pPr>
            <a:r>
              <a:rPr lang="en-US" sz="2000" dirty="0"/>
              <a:t>Ensures community can maintain the aesthetic of these districts</a:t>
            </a:r>
          </a:p>
          <a:p>
            <a:pPr marL="800100" lvl="1" indent="-342900">
              <a:lnSpc>
                <a:spcPct val="110000"/>
              </a:lnSpc>
              <a:spcAft>
                <a:spcPts val="1200"/>
              </a:spcAft>
              <a:buSzPct val="120000"/>
              <a:buFont typeface="Arial" panose="020B0604020202020204" pitchFamily="34" charset="0"/>
              <a:buChar char="•"/>
            </a:pPr>
            <a:r>
              <a:rPr lang="en-US" sz="2000" dirty="0"/>
              <a:t>Precipitates a review of the current requirements</a:t>
            </a:r>
          </a:p>
          <a:p>
            <a:pPr marL="800100" lvl="1" indent="-342900">
              <a:lnSpc>
                <a:spcPct val="110000"/>
              </a:lnSpc>
              <a:spcAft>
                <a:spcPts val="1200"/>
              </a:spcAft>
              <a:buSzPct val="120000"/>
              <a:buFont typeface="Arial" panose="020B0604020202020204" pitchFamily="34" charset="0"/>
              <a:buChar char="•"/>
            </a:pPr>
            <a:r>
              <a:rPr lang="en-US" sz="2000" dirty="0"/>
              <a:t>May enable additional installations</a:t>
            </a:r>
          </a:p>
        </p:txBody>
      </p:sp>
    </p:spTree>
    <p:extLst>
      <p:ext uri="{BB962C8B-B14F-4D97-AF65-F5344CB8AC3E}">
        <p14:creationId xmlns:p14="http://schemas.microsoft.com/office/powerpoint/2010/main" val="1987844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02" y="583892"/>
            <a:ext cx="7219310" cy="778118"/>
          </a:xfrm>
        </p:spPr>
        <p:txBody>
          <a:bodyPr>
            <a:normAutofit/>
          </a:bodyPr>
          <a:lstStyle/>
          <a:p>
            <a:r>
              <a:rPr lang="en-US" sz="3600" dirty="0">
                <a:solidFill>
                  <a:srgbClr val="58595B"/>
                </a:solidFill>
                <a:latin typeface="BrownPro" panose="02010804010101010102" pitchFamily="50" charset="0"/>
              </a:rPr>
              <a:t>SolSmart Criteria</a:t>
            </a:r>
          </a:p>
        </p:txBody>
      </p:sp>
      <p:sp>
        <p:nvSpPr>
          <p:cNvPr id="7" name="Title 1">
            <a:extLst>
              <a:ext uri="{FF2B5EF4-FFF2-40B4-BE49-F238E27FC236}">
                <a16:creationId xmlns:a16="http://schemas.microsoft.com/office/drawing/2014/main" id="{05C27F57-A072-4FEE-B685-142750BC49AF}"/>
              </a:ext>
            </a:extLst>
          </p:cNvPr>
          <p:cNvSpPr txBox="1">
            <a:spLocks/>
          </p:cNvSpPr>
          <p:nvPr/>
        </p:nvSpPr>
        <p:spPr>
          <a:xfrm>
            <a:off x="2194245" y="1197600"/>
            <a:ext cx="4844410" cy="7781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700" kern="1200">
                <a:solidFill>
                  <a:srgbClr val="FFA300"/>
                </a:solidFill>
                <a:latin typeface="+mj-lt"/>
                <a:ea typeface="+mj-ea"/>
                <a:cs typeface="+mj-cs"/>
              </a:defRPr>
            </a:lvl1pPr>
          </a:lstStyle>
          <a:p>
            <a:r>
              <a:rPr lang="en-US" sz="2600" b="1" u="sng" cap="all" dirty="0">
                <a:solidFill>
                  <a:srgbClr val="F99716"/>
                </a:solidFill>
                <a:latin typeface="BrownPro Light" panose="00010400010101010101" pitchFamily="50" charset="0"/>
                <a:ea typeface="+mn-ea"/>
                <a:cs typeface="+mn-cs"/>
              </a:rPr>
              <a:t>Special Focus Categories</a:t>
            </a:r>
          </a:p>
        </p:txBody>
      </p:sp>
      <p:sp>
        <p:nvSpPr>
          <p:cNvPr id="3" name="Rectangle 2">
            <a:extLst>
              <a:ext uri="{FF2B5EF4-FFF2-40B4-BE49-F238E27FC236}">
                <a16:creationId xmlns:a16="http://schemas.microsoft.com/office/drawing/2014/main" id="{807BA008-9BD6-49A3-976E-91CC9BC9C148}"/>
              </a:ext>
            </a:extLst>
          </p:cNvPr>
          <p:cNvSpPr/>
          <p:nvPr/>
        </p:nvSpPr>
        <p:spPr>
          <a:xfrm>
            <a:off x="330200" y="1779687"/>
            <a:ext cx="8572500" cy="5078313"/>
          </a:xfrm>
          <a:prstGeom prst="rect">
            <a:avLst/>
          </a:prstGeom>
        </p:spPr>
        <p:txBody>
          <a:bodyPr wrap="square">
            <a:spAutoFit/>
          </a:bodyPr>
          <a:lstStyle/>
          <a:p>
            <a:r>
              <a:rPr lang="en-US" sz="2000" b="1" cap="all" dirty="0">
                <a:solidFill>
                  <a:srgbClr val="F99716"/>
                </a:solidFill>
                <a:latin typeface="BrownPro Light" panose="00010400010101010101" pitchFamily="50" charset="0"/>
              </a:rPr>
              <a:t>INSPECTION</a:t>
            </a:r>
          </a:p>
          <a:p>
            <a:r>
              <a:rPr lang="en-US" sz="2000" dirty="0">
                <a:solidFill>
                  <a:srgbClr val="58595B"/>
                </a:solidFill>
                <a:latin typeface="BrownPro Light" panose="00010400010101010101" pitchFamily="50" charset="0"/>
              </a:rPr>
              <a:t>Protect public health and safety while ensuring compliance with state and local codes.</a:t>
            </a:r>
          </a:p>
          <a:p>
            <a:endParaRPr lang="en-US" sz="2000" dirty="0">
              <a:solidFill>
                <a:srgbClr val="58595B"/>
              </a:solidFill>
              <a:latin typeface="BrownPro Light" panose="00010400010101010101" pitchFamily="50" charset="0"/>
            </a:endParaRPr>
          </a:p>
          <a:p>
            <a:r>
              <a:rPr lang="en-US" sz="2000" b="1" cap="all" dirty="0">
                <a:solidFill>
                  <a:srgbClr val="F99716"/>
                </a:solidFill>
                <a:latin typeface="BrownPro Light" panose="00010400010101010101" pitchFamily="50" charset="0"/>
              </a:rPr>
              <a:t>CONSTRUCTION CODES</a:t>
            </a:r>
          </a:p>
          <a:p>
            <a:r>
              <a:rPr lang="en-US" sz="2000" dirty="0">
                <a:solidFill>
                  <a:srgbClr val="58595B"/>
                </a:solidFill>
                <a:latin typeface="BrownPro Light" panose="00010400010101010101" pitchFamily="50" charset="0"/>
              </a:rPr>
              <a:t>Adopt applicable codes and standards that provide clear guidance on solar installation requirements and solar-ready construction.</a:t>
            </a:r>
          </a:p>
          <a:p>
            <a:endParaRPr lang="en-US" sz="2000" dirty="0">
              <a:solidFill>
                <a:srgbClr val="58595B"/>
              </a:solidFill>
              <a:latin typeface="BrownPro Light" panose="00010400010101010101" pitchFamily="50" charset="0"/>
            </a:endParaRPr>
          </a:p>
          <a:p>
            <a:r>
              <a:rPr lang="en-US" sz="2000" b="1" cap="all" dirty="0">
                <a:solidFill>
                  <a:srgbClr val="F99716"/>
                </a:solidFill>
                <a:latin typeface="BrownPro Light" panose="00010400010101010101" pitchFamily="50" charset="0"/>
              </a:rPr>
              <a:t>SOLAR RIGHTS</a:t>
            </a:r>
          </a:p>
          <a:p>
            <a:r>
              <a:rPr lang="en-US" sz="2000" dirty="0">
                <a:solidFill>
                  <a:srgbClr val="58595B"/>
                </a:solidFill>
                <a:latin typeface="BrownPro Light" panose="00010400010101010101" pitchFamily="50" charset="0"/>
              </a:rPr>
              <a:t>Protect the right to sunlight for current and future solar consumers through solar access ordinances or easements.</a:t>
            </a:r>
          </a:p>
          <a:p>
            <a:endParaRPr lang="en-US" sz="2000" dirty="0">
              <a:solidFill>
                <a:srgbClr val="58595B"/>
              </a:solidFill>
              <a:latin typeface="BrownPro Light" panose="00010400010101010101" pitchFamily="50" charset="0"/>
            </a:endParaRPr>
          </a:p>
          <a:p>
            <a:r>
              <a:rPr lang="en-US" sz="2000" b="1" cap="all" dirty="0">
                <a:solidFill>
                  <a:srgbClr val="F99716"/>
                </a:solidFill>
                <a:latin typeface="BrownPro Light" panose="00010400010101010101" pitchFamily="50" charset="0"/>
              </a:rPr>
              <a:t>UTILITY ENGAGEMENT</a:t>
            </a:r>
          </a:p>
          <a:p>
            <a:r>
              <a:rPr lang="en-US" sz="2000" dirty="0">
                <a:solidFill>
                  <a:srgbClr val="58595B"/>
                </a:solidFill>
                <a:latin typeface="BrownPro Light" panose="00010400010101010101" pitchFamily="50" charset="0"/>
              </a:rPr>
              <a:t>Discuss and implement your community’s goals for solar energy, community solar, net metering, and interconnection with local utility.</a:t>
            </a:r>
          </a:p>
          <a:p>
            <a:endParaRPr lang="en-US" sz="2400" dirty="0">
              <a:solidFill>
                <a:srgbClr val="58595B"/>
              </a:solidFill>
              <a:latin typeface="BrownPro Light" panose="00010400010101010101" pitchFamily="50" charset="0"/>
            </a:endParaRPr>
          </a:p>
        </p:txBody>
      </p:sp>
    </p:spTree>
    <p:extLst>
      <p:ext uri="{BB962C8B-B14F-4D97-AF65-F5344CB8AC3E}">
        <p14:creationId xmlns:p14="http://schemas.microsoft.com/office/powerpoint/2010/main" val="1782117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02" y="583892"/>
            <a:ext cx="7219310" cy="778118"/>
          </a:xfrm>
        </p:spPr>
        <p:txBody>
          <a:bodyPr>
            <a:normAutofit/>
          </a:bodyPr>
          <a:lstStyle/>
          <a:p>
            <a:r>
              <a:rPr lang="en-US" sz="3600" dirty="0">
                <a:solidFill>
                  <a:srgbClr val="58595B"/>
                </a:solidFill>
                <a:latin typeface="BrownPro" panose="02010804010101010102" pitchFamily="50" charset="0"/>
              </a:rPr>
              <a:t>SolSmart Criteria</a:t>
            </a:r>
          </a:p>
        </p:txBody>
      </p:sp>
      <p:sp>
        <p:nvSpPr>
          <p:cNvPr id="7" name="Title 1">
            <a:extLst>
              <a:ext uri="{FF2B5EF4-FFF2-40B4-BE49-F238E27FC236}">
                <a16:creationId xmlns:a16="http://schemas.microsoft.com/office/drawing/2014/main" id="{05C27F57-A072-4FEE-B685-142750BC49AF}"/>
              </a:ext>
            </a:extLst>
          </p:cNvPr>
          <p:cNvSpPr txBox="1">
            <a:spLocks/>
          </p:cNvSpPr>
          <p:nvPr/>
        </p:nvSpPr>
        <p:spPr>
          <a:xfrm>
            <a:off x="1636872" y="1295448"/>
            <a:ext cx="5959155" cy="7781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700" kern="1200">
                <a:solidFill>
                  <a:srgbClr val="FFA300"/>
                </a:solidFill>
                <a:latin typeface="+mj-lt"/>
                <a:ea typeface="+mj-ea"/>
                <a:cs typeface="+mj-cs"/>
              </a:defRPr>
            </a:lvl1pPr>
          </a:lstStyle>
          <a:p>
            <a:r>
              <a:rPr lang="en-US" sz="2600" b="1" u="sng" cap="all" dirty="0">
                <a:solidFill>
                  <a:srgbClr val="F99716"/>
                </a:solidFill>
                <a:latin typeface="BrownPro Light" panose="00010400010101010101" pitchFamily="50" charset="0"/>
                <a:ea typeface="+mn-ea"/>
                <a:cs typeface="+mn-cs"/>
              </a:rPr>
              <a:t>Special Focus Categories Cont.</a:t>
            </a:r>
          </a:p>
        </p:txBody>
      </p:sp>
      <p:sp>
        <p:nvSpPr>
          <p:cNvPr id="3" name="Rectangle 2">
            <a:extLst>
              <a:ext uri="{FF2B5EF4-FFF2-40B4-BE49-F238E27FC236}">
                <a16:creationId xmlns:a16="http://schemas.microsoft.com/office/drawing/2014/main" id="{807BA008-9BD6-49A3-976E-91CC9BC9C148}"/>
              </a:ext>
            </a:extLst>
          </p:cNvPr>
          <p:cNvSpPr/>
          <p:nvPr/>
        </p:nvSpPr>
        <p:spPr>
          <a:xfrm>
            <a:off x="330199" y="2323846"/>
            <a:ext cx="8572500" cy="3785652"/>
          </a:xfrm>
          <a:prstGeom prst="rect">
            <a:avLst/>
          </a:prstGeom>
        </p:spPr>
        <p:txBody>
          <a:bodyPr wrap="square">
            <a:spAutoFit/>
          </a:bodyPr>
          <a:lstStyle/>
          <a:p>
            <a:r>
              <a:rPr lang="en-US" sz="2400" b="1" cap="all" dirty="0">
                <a:solidFill>
                  <a:srgbClr val="F99716"/>
                </a:solidFill>
                <a:latin typeface="BrownPro Light" panose="00010400010101010101" pitchFamily="50" charset="0"/>
              </a:rPr>
              <a:t>COMMUNITY ENGAGEMENT</a:t>
            </a:r>
          </a:p>
          <a:p>
            <a:r>
              <a:rPr lang="en-US" sz="2400" dirty="0">
                <a:solidFill>
                  <a:srgbClr val="58595B"/>
                </a:solidFill>
                <a:latin typeface="BrownPro Light" panose="00010400010101010101" pitchFamily="50" charset="0"/>
              </a:rPr>
              <a:t>Support local solar energy development through public education and engagement efforts, group purchase programs, and participation in state-level solar conversations.</a:t>
            </a:r>
          </a:p>
          <a:p>
            <a:endParaRPr lang="en-US" sz="2400" dirty="0">
              <a:solidFill>
                <a:srgbClr val="58595B"/>
              </a:solidFill>
              <a:latin typeface="BrownPro Light" panose="00010400010101010101" pitchFamily="50" charset="0"/>
            </a:endParaRPr>
          </a:p>
          <a:p>
            <a:r>
              <a:rPr lang="en-US" sz="2400" b="1" cap="all" dirty="0">
                <a:solidFill>
                  <a:srgbClr val="F99716"/>
                </a:solidFill>
                <a:latin typeface="BrownPro Light" panose="00010400010101010101" pitchFamily="50" charset="0"/>
              </a:rPr>
              <a:t>MARKET DEVELOPMENT &amp; FINANCE</a:t>
            </a:r>
          </a:p>
          <a:p>
            <a:r>
              <a:rPr lang="en-US" sz="2400" dirty="0">
                <a:solidFill>
                  <a:srgbClr val="58595B"/>
                </a:solidFill>
                <a:latin typeface="BrownPro Light" panose="00010400010101010101" pitchFamily="50" charset="0"/>
              </a:rPr>
              <a:t>Lead the way with solar installations on public facilities and grow the local solar market by providing information on, or expanding, local financing options and incentives</a:t>
            </a:r>
          </a:p>
        </p:txBody>
      </p:sp>
    </p:spTree>
    <p:extLst>
      <p:ext uri="{BB962C8B-B14F-4D97-AF65-F5344CB8AC3E}">
        <p14:creationId xmlns:p14="http://schemas.microsoft.com/office/powerpoint/2010/main" val="840925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952" y="500773"/>
            <a:ext cx="6731547" cy="676275"/>
          </a:xfrm>
        </p:spPr>
        <p:txBody>
          <a:bodyPr vert="horz" lIns="68580" tIns="34290" rIns="68580" bIns="34290" rtlCol="0" anchor="b">
            <a:noAutofit/>
          </a:bodyPr>
          <a:lstStyle/>
          <a:p>
            <a:pPr>
              <a:lnSpc>
                <a:spcPct val="90000"/>
              </a:lnSpc>
            </a:pPr>
            <a:r>
              <a:rPr lang="en-US" sz="3600" dirty="0">
                <a:solidFill>
                  <a:srgbClr val="58595B"/>
                </a:solidFill>
                <a:latin typeface="BrownPro" panose="02010804010101010102" pitchFamily="50" charset="0"/>
              </a:rPr>
              <a:t>Special Focus Example (I-1)</a:t>
            </a:r>
          </a:p>
        </p:txBody>
      </p:sp>
      <p:sp>
        <p:nvSpPr>
          <p:cNvPr id="2" name="Rectangle 1">
            <a:extLst>
              <a:ext uri="{FF2B5EF4-FFF2-40B4-BE49-F238E27FC236}">
                <a16:creationId xmlns:a16="http://schemas.microsoft.com/office/drawing/2014/main" id="{6304F759-D3F6-4358-B7A8-B01D23D7A238}"/>
              </a:ext>
            </a:extLst>
          </p:cNvPr>
          <p:cNvSpPr/>
          <p:nvPr/>
        </p:nvSpPr>
        <p:spPr>
          <a:xfrm>
            <a:off x="393290" y="1701948"/>
            <a:ext cx="8288594" cy="1200329"/>
          </a:xfrm>
          <a:prstGeom prst="rect">
            <a:avLst/>
          </a:prstGeom>
        </p:spPr>
        <p:txBody>
          <a:bodyPr wrap="square">
            <a:spAutoFit/>
          </a:bodyPr>
          <a:lstStyle/>
          <a:p>
            <a:pPr algn="ctr"/>
            <a:r>
              <a:rPr lang="en-US" sz="2400" i="1" dirty="0">
                <a:solidFill>
                  <a:srgbClr val="000000"/>
                </a:solidFill>
                <a:latin typeface="Arial" panose="020B0604020202020204" pitchFamily="34" charset="0"/>
              </a:rPr>
              <a:t>Provide cross-training of inspection and permitting staff on solar PV via in-person or online resources. Training must have occurred within the past five years.</a:t>
            </a:r>
            <a:endParaRPr lang="en-US" dirty="0">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AD1761F1-39EF-4E03-AB3A-36CDE0EBC849}"/>
              </a:ext>
            </a:extLst>
          </p:cNvPr>
          <p:cNvSpPr txBox="1"/>
          <p:nvPr/>
        </p:nvSpPr>
        <p:spPr>
          <a:xfrm>
            <a:off x="393290" y="3103126"/>
            <a:ext cx="7633110" cy="4062651"/>
          </a:xfrm>
          <a:prstGeom prst="rect">
            <a:avLst/>
          </a:prstGeom>
          <a:noFill/>
        </p:spPr>
        <p:txBody>
          <a:bodyPr wrap="square" rtlCol="0">
            <a:spAutoFit/>
          </a:bodyPr>
          <a:lstStyle/>
          <a:p>
            <a:pPr marL="285750" indent="-285750">
              <a:lnSpc>
                <a:spcPct val="110000"/>
              </a:lnSpc>
              <a:spcAft>
                <a:spcPts val="1200"/>
              </a:spcAft>
              <a:buFont typeface="Courier New" panose="02070309020205020404" pitchFamily="49" charset="0"/>
              <a:buChar char="o"/>
            </a:pPr>
            <a:r>
              <a:rPr lang="en-US" sz="2000" b="1" dirty="0"/>
              <a:t>Why it’s important:</a:t>
            </a:r>
            <a:endParaRPr lang="en-US" sz="2000" dirty="0"/>
          </a:p>
          <a:p>
            <a:pPr marL="800100" lvl="1" indent="-342900">
              <a:lnSpc>
                <a:spcPct val="110000"/>
              </a:lnSpc>
              <a:spcAft>
                <a:spcPts val="1200"/>
              </a:spcAft>
              <a:buSzPct val="120000"/>
              <a:buFont typeface="Arial" panose="020B0604020202020204" pitchFamily="34" charset="0"/>
              <a:buChar char="•"/>
            </a:pPr>
            <a:r>
              <a:rPr lang="en-US" sz="2000" dirty="0"/>
              <a:t>Ensures staff understand the current best practices in permitting and inspecting solar PV</a:t>
            </a:r>
          </a:p>
          <a:p>
            <a:pPr marL="800100" lvl="1" indent="-342900">
              <a:lnSpc>
                <a:spcPct val="110000"/>
              </a:lnSpc>
              <a:spcAft>
                <a:spcPts val="1200"/>
              </a:spcAft>
              <a:buSzPct val="120000"/>
              <a:buFont typeface="Arial" panose="020B0604020202020204" pitchFamily="34" charset="0"/>
              <a:buChar char="•"/>
            </a:pPr>
            <a:r>
              <a:rPr lang="en-US" sz="2000" dirty="0"/>
              <a:t>Leads to examination of current processes and procedures</a:t>
            </a:r>
          </a:p>
          <a:p>
            <a:pPr marL="800100" lvl="1" indent="-342900">
              <a:lnSpc>
                <a:spcPct val="110000"/>
              </a:lnSpc>
              <a:spcAft>
                <a:spcPts val="1200"/>
              </a:spcAft>
              <a:buSzPct val="120000"/>
              <a:buFont typeface="Arial" panose="020B0604020202020204" pitchFamily="34" charset="0"/>
              <a:buChar char="•"/>
            </a:pPr>
            <a:r>
              <a:rPr lang="en-US" sz="2000" dirty="0"/>
              <a:t>Enables staff to feel more comfortable with solar energy</a:t>
            </a:r>
          </a:p>
          <a:p>
            <a:pPr marL="800100" lvl="1" indent="-342900">
              <a:lnSpc>
                <a:spcPct val="110000"/>
              </a:lnSpc>
              <a:spcAft>
                <a:spcPts val="1200"/>
              </a:spcAft>
              <a:buSzPct val="120000"/>
              <a:buFont typeface="Arial" panose="020B0604020202020204" pitchFamily="34" charset="0"/>
              <a:buChar char="•"/>
            </a:pPr>
            <a:r>
              <a:rPr lang="en-US" sz="2000" dirty="0"/>
              <a:t>Creates redundancies that are important when staff is out of the office or reductions in staff occur</a:t>
            </a:r>
          </a:p>
          <a:p>
            <a:pPr marL="800100" lvl="1" indent="-342900">
              <a:lnSpc>
                <a:spcPct val="110000"/>
              </a:lnSpc>
              <a:spcAft>
                <a:spcPts val="1200"/>
              </a:spcAft>
              <a:buSzPct val="120000"/>
              <a:buFont typeface="Arial" panose="020B0604020202020204" pitchFamily="34" charset="0"/>
              <a:buChar char="•"/>
            </a:pPr>
            <a:endParaRPr lang="en-US" sz="2000" dirty="0"/>
          </a:p>
          <a:p>
            <a:pPr marL="742950" lvl="1" indent="-285750">
              <a:lnSpc>
                <a:spcPct val="110000"/>
              </a:lnSpc>
              <a:spcAft>
                <a:spcPts val="1200"/>
              </a:spcAft>
              <a:buFont typeface="Courier New" panose="02070309020205020404" pitchFamily="49" charset="0"/>
              <a:buChar char="o"/>
            </a:pPr>
            <a:endParaRPr lang="en-US" sz="2000" dirty="0"/>
          </a:p>
        </p:txBody>
      </p:sp>
    </p:spTree>
    <p:extLst>
      <p:ext uri="{BB962C8B-B14F-4D97-AF65-F5344CB8AC3E}">
        <p14:creationId xmlns:p14="http://schemas.microsoft.com/office/powerpoint/2010/main" val="1788498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952" y="500773"/>
            <a:ext cx="6731547" cy="676275"/>
          </a:xfrm>
        </p:spPr>
        <p:txBody>
          <a:bodyPr vert="horz" lIns="68580" tIns="34290" rIns="68580" bIns="34290" rtlCol="0" anchor="b">
            <a:noAutofit/>
          </a:bodyPr>
          <a:lstStyle/>
          <a:p>
            <a:pPr>
              <a:lnSpc>
                <a:spcPct val="90000"/>
              </a:lnSpc>
            </a:pPr>
            <a:r>
              <a:rPr lang="en-US" sz="3600" dirty="0">
                <a:solidFill>
                  <a:srgbClr val="58595B"/>
                </a:solidFill>
                <a:latin typeface="BrownPro" panose="02010804010101010102" pitchFamily="50" charset="0"/>
              </a:rPr>
              <a:t>Special Focus Example (SR-2)</a:t>
            </a:r>
          </a:p>
        </p:txBody>
      </p:sp>
      <p:sp>
        <p:nvSpPr>
          <p:cNvPr id="2" name="Rectangle 1">
            <a:extLst>
              <a:ext uri="{FF2B5EF4-FFF2-40B4-BE49-F238E27FC236}">
                <a16:creationId xmlns:a16="http://schemas.microsoft.com/office/drawing/2014/main" id="{6304F759-D3F6-4358-B7A8-B01D23D7A238}"/>
              </a:ext>
            </a:extLst>
          </p:cNvPr>
          <p:cNvSpPr/>
          <p:nvPr/>
        </p:nvSpPr>
        <p:spPr>
          <a:xfrm>
            <a:off x="393290" y="1701948"/>
            <a:ext cx="8288594" cy="461665"/>
          </a:xfrm>
          <a:prstGeom prst="rect">
            <a:avLst/>
          </a:prstGeom>
        </p:spPr>
        <p:txBody>
          <a:bodyPr wrap="square">
            <a:spAutoFit/>
          </a:bodyPr>
          <a:lstStyle/>
          <a:p>
            <a:pPr algn="ctr"/>
            <a:r>
              <a:rPr lang="en-US" sz="2400" i="1" dirty="0">
                <a:solidFill>
                  <a:srgbClr val="000000"/>
                </a:solidFill>
                <a:latin typeface="Arial" panose="020B0604020202020204" pitchFamily="34" charset="0"/>
              </a:rPr>
              <a:t>Provide consumer protection resources on solar PV.</a:t>
            </a:r>
            <a:endParaRPr lang="en-US" dirty="0">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AD1761F1-39EF-4E03-AB3A-36CDE0EBC849}"/>
              </a:ext>
            </a:extLst>
          </p:cNvPr>
          <p:cNvSpPr txBox="1"/>
          <p:nvPr/>
        </p:nvSpPr>
        <p:spPr>
          <a:xfrm>
            <a:off x="393290" y="2688514"/>
            <a:ext cx="7633110" cy="3754874"/>
          </a:xfrm>
          <a:prstGeom prst="rect">
            <a:avLst/>
          </a:prstGeom>
          <a:noFill/>
        </p:spPr>
        <p:txBody>
          <a:bodyPr wrap="square" rtlCol="0">
            <a:spAutoFit/>
          </a:bodyPr>
          <a:lstStyle/>
          <a:p>
            <a:pPr marL="285750" indent="-285750">
              <a:lnSpc>
                <a:spcPct val="110000"/>
              </a:lnSpc>
              <a:spcAft>
                <a:spcPts val="1200"/>
              </a:spcAft>
              <a:buFont typeface="Courier New" panose="02070309020205020404" pitchFamily="49" charset="0"/>
              <a:buChar char="o"/>
            </a:pPr>
            <a:r>
              <a:rPr lang="en-US" sz="2000" b="1" dirty="0"/>
              <a:t>Why it’s important:</a:t>
            </a:r>
            <a:endParaRPr lang="en-US" sz="2000" dirty="0"/>
          </a:p>
          <a:p>
            <a:pPr marL="800100" lvl="1" indent="-342900">
              <a:lnSpc>
                <a:spcPct val="110000"/>
              </a:lnSpc>
              <a:spcAft>
                <a:spcPts val="1200"/>
              </a:spcAft>
              <a:buSzPct val="120000"/>
              <a:buFont typeface="Arial" panose="020B0604020202020204" pitchFamily="34" charset="0"/>
              <a:buChar char="•"/>
            </a:pPr>
            <a:r>
              <a:rPr lang="en-US" sz="2000" dirty="0"/>
              <a:t>Provides residents and businesses with an understanding of their rights and important considerations when installing solar</a:t>
            </a:r>
          </a:p>
          <a:p>
            <a:pPr marL="800100" lvl="1" indent="-342900">
              <a:lnSpc>
                <a:spcPct val="110000"/>
              </a:lnSpc>
              <a:spcAft>
                <a:spcPts val="1200"/>
              </a:spcAft>
              <a:buSzPct val="120000"/>
              <a:buFont typeface="Arial" panose="020B0604020202020204" pitchFamily="34" charset="0"/>
              <a:buChar char="•"/>
            </a:pPr>
            <a:r>
              <a:rPr lang="en-US" sz="2000" dirty="0"/>
              <a:t>Expands solar education – even beyond the basic consumer protection components</a:t>
            </a:r>
          </a:p>
          <a:p>
            <a:pPr marL="800100" lvl="1" indent="-342900">
              <a:lnSpc>
                <a:spcPct val="110000"/>
              </a:lnSpc>
              <a:spcAft>
                <a:spcPts val="1200"/>
              </a:spcAft>
              <a:buSzPct val="120000"/>
              <a:buFont typeface="Arial" panose="020B0604020202020204" pitchFamily="34" charset="0"/>
              <a:buChar char="•"/>
            </a:pPr>
            <a:r>
              <a:rPr lang="en-US" sz="2000" dirty="0"/>
              <a:t>Protects the local solar market by potentially eliminating bad actors</a:t>
            </a:r>
          </a:p>
          <a:p>
            <a:pPr marL="742950" lvl="1" indent="-285750">
              <a:lnSpc>
                <a:spcPct val="110000"/>
              </a:lnSpc>
              <a:spcAft>
                <a:spcPts val="1200"/>
              </a:spcAft>
              <a:buFont typeface="Courier New" panose="02070309020205020404" pitchFamily="49" charset="0"/>
              <a:buChar char="o"/>
            </a:pPr>
            <a:endParaRPr lang="en-US" sz="2000" dirty="0"/>
          </a:p>
        </p:txBody>
      </p:sp>
    </p:spTree>
    <p:extLst>
      <p:ext uri="{BB962C8B-B14F-4D97-AF65-F5344CB8AC3E}">
        <p14:creationId xmlns:p14="http://schemas.microsoft.com/office/powerpoint/2010/main" val="61549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952" y="500773"/>
            <a:ext cx="6731547" cy="676275"/>
          </a:xfrm>
        </p:spPr>
        <p:txBody>
          <a:bodyPr vert="horz" lIns="68580" tIns="34290" rIns="68580" bIns="34290" rtlCol="0" anchor="b">
            <a:noAutofit/>
          </a:bodyPr>
          <a:lstStyle/>
          <a:p>
            <a:pPr>
              <a:lnSpc>
                <a:spcPct val="90000"/>
              </a:lnSpc>
            </a:pPr>
            <a:r>
              <a:rPr lang="en-US" sz="3600" dirty="0">
                <a:solidFill>
                  <a:srgbClr val="58595B"/>
                </a:solidFill>
                <a:latin typeface="BrownPro" panose="02010804010101010102" pitchFamily="50" charset="0"/>
              </a:rPr>
              <a:t>Special Focus Example (CE-4)</a:t>
            </a:r>
          </a:p>
        </p:txBody>
      </p:sp>
      <p:sp>
        <p:nvSpPr>
          <p:cNvPr id="2" name="Rectangle 1">
            <a:extLst>
              <a:ext uri="{FF2B5EF4-FFF2-40B4-BE49-F238E27FC236}">
                <a16:creationId xmlns:a16="http://schemas.microsoft.com/office/drawing/2014/main" id="{6304F759-D3F6-4358-B7A8-B01D23D7A238}"/>
              </a:ext>
            </a:extLst>
          </p:cNvPr>
          <p:cNvSpPr/>
          <p:nvPr/>
        </p:nvSpPr>
        <p:spPr>
          <a:xfrm>
            <a:off x="393290" y="1584163"/>
            <a:ext cx="8288594" cy="830997"/>
          </a:xfrm>
          <a:prstGeom prst="rect">
            <a:avLst/>
          </a:prstGeom>
        </p:spPr>
        <p:txBody>
          <a:bodyPr wrap="square">
            <a:spAutoFit/>
          </a:bodyPr>
          <a:lstStyle/>
          <a:p>
            <a:pPr algn="ctr"/>
            <a:r>
              <a:rPr lang="en-US" sz="2400" i="1" dirty="0">
                <a:solidFill>
                  <a:srgbClr val="000000"/>
                </a:solidFill>
                <a:latin typeface="Arial" panose="020B0604020202020204" pitchFamily="34" charset="0"/>
              </a:rPr>
              <a:t>Support or host a community-group purchase program (e.g., Solarize).</a:t>
            </a:r>
            <a:endParaRPr lang="en-US" dirty="0">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C7F5F485-CBA2-486A-A3C8-9B660570E6BF}"/>
              </a:ext>
            </a:extLst>
          </p:cNvPr>
          <p:cNvSpPr txBox="1"/>
          <p:nvPr/>
        </p:nvSpPr>
        <p:spPr>
          <a:xfrm>
            <a:off x="629952" y="2822275"/>
            <a:ext cx="7701248" cy="2739211"/>
          </a:xfrm>
          <a:prstGeom prst="rect">
            <a:avLst/>
          </a:prstGeom>
          <a:noFill/>
        </p:spPr>
        <p:txBody>
          <a:bodyPr wrap="square" rtlCol="0">
            <a:spAutoFit/>
          </a:bodyPr>
          <a:lstStyle/>
          <a:p>
            <a:pPr marL="285750" indent="-285750">
              <a:lnSpc>
                <a:spcPct val="110000"/>
              </a:lnSpc>
              <a:spcAft>
                <a:spcPts val="1200"/>
              </a:spcAft>
              <a:buFont typeface="Courier New" panose="02070309020205020404" pitchFamily="49" charset="0"/>
              <a:buChar char="o"/>
            </a:pPr>
            <a:r>
              <a:rPr lang="en-US" sz="2000" b="1" dirty="0"/>
              <a:t>Why it’s important:</a:t>
            </a:r>
            <a:endParaRPr lang="en-US" sz="2000" dirty="0"/>
          </a:p>
          <a:p>
            <a:pPr marL="800100" lvl="1" indent="-342900">
              <a:lnSpc>
                <a:spcPct val="110000"/>
              </a:lnSpc>
              <a:spcAft>
                <a:spcPts val="1200"/>
              </a:spcAft>
              <a:buSzPct val="120000"/>
              <a:buFont typeface="Arial" panose="020B0604020202020204" pitchFamily="34" charset="0"/>
              <a:buChar char="•"/>
            </a:pPr>
            <a:r>
              <a:rPr lang="en-US" sz="2000" dirty="0"/>
              <a:t>Lowers installation costs due to bulk purchasing</a:t>
            </a:r>
          </a:p>
          <a:p>
            <a:pPr marL="800100" lvl="1" indent="-342900">
              <a:lnSpc>
                <a:spcPct val="110000"/>
              </a:lnSpc>
              <a:spcAft>
                <a:spcPts val="1200"/>
              </a:spcAft>
              <a:buSzPct val="120000"/>
              <a:buFont typeface="Arial" panose="020B0604020202020204" pitchFamily="34" charset="0"/>
              <a:buChar char="•"/>
            </a:pPr>
            <a:r>
              <a:rPr lang="en-US" sz="2000" dirty="0"/>
              <a:t>Helps educate and engage the community</a:t>
            </a:r>
          </a:p>
          <a:p>
            <a:pPr marL="800100" lvl="1" indent="-342900">
              <a:lnSpc>
                <a:spcPct val="110000"/>
              </a:lnSpc>
              <a:spcAft>
                <a:spcPts val="1200"/>
              </a:spcAft>
              <a:buSzPct val="120000"/>
              <a:buFont typeface="Arial" panose="020B0604020202020204" pitchFamily="34" charset="0"/>
              <a:buChar char="•"/>
            </a:pPr>
            <a:r>
              <a:rPr lang="en-US" sz="2000" dirty="0"/>
              <a:t>Opportunity to expand access to underserved populations</a:t>
            </a:r>
          </a:p>
          <a:p>
            <a:pPr marL="800100" lvl="1" indent="-342900">
              <a:lnSpc>
                <a:spcPct val="110000"/>
              </a:lnSpc>
              <a:spcAft>
                <a:spcPts val="1200"/>
              </a:spcAft>
              <a:buSzPct val="120000"/>
              <a:buFont typeface="Arial" panose="020B0604020202020204" pitchFamily="34" charset="0"/>
              <a:buChar char="•"/>
            </a:pPr>
            <a:r>
              <a:rPr lang="en-US" sz="2000" dirty="0"/>
              <a:t>Increases observability of solar energy within the community</a:t>
            </a:r>
          </a:p>
        </p:txBody>
      </p:sp>
    </p:spTree>
    <p:extLst>
      <p:ext uri="{BB962C8B-B14F-4D97-AF65-F5344CB8AC3E}">
        <p14:creationId xmlns:p14="http://schemas.microsoft.com/office/powerpoint/2010/main" val="3215126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04F759-D3F6-4358-B7A8-B01D23D7A238}"/>
              </a:ext>
            </a:extLst>
          </p:cNvPr>
          <p:cNvSpPr/>
          <p:nvPr/>
        </p:nvSpPr>
        <p:spPr>
          <a:xfrm>
            <a:off x="393290" y="1495263"/>
            <a:ext cx="8288594" cy="1200329"/>
          </a:xfrm>
          <a:prstGeom prst="rect">
            <a:avLst/>
          </a:prstGeom>
        </p:spPr>
        <p:txBody>
          <a:bodyPr wrap="square">
            <a:spAutoFit/>
          </a:bodyPr>
          <a:lstStyle/>
          <a:p>
            <a:pPr algn="ctr"/>
            <a:r>
              <a:rPr lang="en-US" sz="2400" i="1" dirty="0">
                <a:solidFill>
                  <a:srgbClr val="000000"/>
                </a:solidFill>
                <a:latin typeface="Arial" panose="020B0604020202020204" pitchFamily="34" charset="0"/>
              </a:rPr>
              <a:t>Provide information to consumers about different solar PV financing options, including commercial options, such as Property Assessed Clean Energy (PACE) financing.</a:t>
            </a:r>
          </a:p>
        </p:txBody>
      </p:sp>
      <p:sp>
        <p:nvSpPr>
          <p:cNvPr id="6" name="Title 2">
            <a:extLst>
              <a:ext uri="{FF2B5EF4-FFF2-40B4-BE49-F238E27FC236}">
                <a16:creationId xmlns:a16="http://schemas.microsoft.com/office/drawing/2014/main" id="{81B1E399-3656-4F59-B724-20E4FBF386D8}"/>
              </a:ext>
            </a:extLst>
          </p:cNvPr>
          <p:cNvSpPr txBox="1">
            <a:spLocks/>
          </p:cNvSpPr>
          <p:nvPr/>
        </p:nvSpPr>
        <p:spPr>
          <a:xfrm>
            <a:off x="733236" y="542282"/>
            <a:ext cx="6731547" cy="676275"/>
          </a:xfrm>
          <a:prstGeom prst="rect">
            <a:avLst/>
          </a:prstGeom>
        </p:spPr>
        <p:txBody>
          <a:bodyPr vert="horz" lIns="68580" tIns="34290" rIns="68580" bIns="34290" rtlCol="0" anchor="b">
            <a:noAutofit/>
          </a:bodyPr>
          <a:lstStyle>
            <a:lvl1pPr algn="l" defTabSz="685800" rtl="0" eaLnBrk="1" latinLnBrk="0" hangingPunct="1">
              <a:lnSpc>
                <a:spcPct val="85000"/>
              </a:lnSpc>
              <a:spcBef>
                <a:spcPct val="0"/>
              </a:spcBef>
              <a:buNone/>
              <a:defRPr sz="3000" kern="1200">
                <a:solidFill>
                  <a:srgbClr val="FFFFFF"/>
                </a:solidFill>
                <a:latin typeface="+mj-lt"/>
                <a:ea typeface="+mj-ea"/>
                <a:cs typeface="+mj-cs"/>
              </a:defRPr>
            </a:lvl1pPr>
          </a:lstStyle>
          <a:p>
            <a:pPr>
              <a:lnSpc>
                <a:spcPct val="90000"/>
              </a:lnSpc>
            </a:pPr>
            <a:r>
              <a:rPr lang="en-US" sz="3400" dirty="0">
                <a:solidFill>
                  <a:srgbClr val="58595B"/>
                </a:solidFill>
                <a:latin typeface="BrownPro" panose="02010804010101010102" pitchFamily="50" charset="0"/>
              </a:rPr>
              <a:t>Special Focus Example (MDF-3)</a:t>
            </a:r>
          </a:p>
        </p:txBody>
      </p:sp>
      <p:sp>
        <p:nvSpPr>
          <p:cNvPr id="8" name="TextBox 7">
            <a:extLst>
              <a:ext uri="{FF2B5EF4-FFF2-40B4-BE49-F238E27FC236}">
                <a16:creationId xmlns:a16="http://schemas.microsoft.com/office/drawing/2014/main" id="{F8ED3EAA-FA5F-454B-B090-2FCB23243409}"/>
              </a:ext>
            </a:extLst>
          </p:cNvPr>
          <p:cNvSpPr txBox="1"/>
          <p:nvPr/>
        </p:nvSpPr>
        <p:spPr>
          <a:xfrm>
            <a:off x="733236" y="3225800"/>
            <a:ext cx="7701248" cy="2400657"/>
          </a:xfrm>
          <a:prstGeom prst="rect">
            <a:avLst/>
          </a:prstGeom>
          <a:noFill/>
        </p:spPr>
        <p:txBody>
          <a:bodyPr wrap="square" rtlCol="0">
            <a:spAutoFit/>
          </a:bodyPr>
          <a:lstStyle/>
          <a:p>
            <a:pPr marL="285750" indent="-285750">
              <a:lnSpc>
                <a:spcPct val="110000"/>
              </a:lnSpc>
              <a:spcAft>
                <a:spcPts val="1200"/>
              </a:spcAft>
              <a:buFont typeface="Courier New" panose="02070309020205020404" pitchFamily="49" charset="0"/>
              <a:buChar char="o"/>
            </a:pPr>
            <a:r>
              <a:rPr lang="en-US" sz="2000" b="1" dirty="0"/>
              <a:t>Why it’s important:</a:t>
            </a:r>
            <a:endParaRPr lang="en-US" sz="2000" dirty="0"/>
          </a:p>
          <a:p>
            <a:pPr marL="800100" lvl="1" indent="-342900">
              <a:lnSpc>
                <a:spcPct val="110000"/>
              </a:lnSpc>
              <a:spcAft>
                <a:spcPts val="1200"/>
              </a:spcAft>
              <a:buSzPct val="120000"/>
              <a:buFont typeface="Arial" panose="020B0604020202020204" pitchFamily="34" charset="0"/>
              <a:buChar char="•"/>
            </a:pPr>
            <a:r>
              <a:rPr lang="en-US" sz="2000" dirty="0"/>
              <a:t>Educates consumers about all potential financing options</a:t>
            </a:r>
          </a:p>
          <a:p>
            <a:pPr marL="800100" lvl="1" indent="-342900">
              <a:lnSpc>
                <a:spcPct val="110000"/>
              </a:lnSpc>
              <a:spcAft>
                <a:spcPts val="1200"/>
              </a:spcAft>
              <a:buSzPct val="120000"/>
              <a:buFont typeface="Arial" panose="020B0604020202020204" pitchFamily="34" charset="0"/>
              <a:buChar char="•"/>
            </a:pPr>
            <a:r>
              <a:rPr lang="en-US" sz="2000" dirty="0"/>
              <a:t>Helps signal appropriate types of financing</a:t>
            </a:r>
          </a:p>
          <a:p>
            <a:pPr marL="800100" lvl="1" indent="-342900">
              <a:lnSpc>
                <a:spcPct val="110000"/>
              </a:lnSpc>
              <a:spcAft>
                <a:spcPts val="1200"/>
              </a:spcAft>
              <a:buSzPct val="120000"/>
              <a:buFont typeface="Arial" panose="020B0604020202020204" pitchFamily="34" charset="0"/>
              <a:buChar char="•"/>
            </a:pPr>
            <a:r>
              <a:rPr lang="en-US" sz="2000" dirty="0"/>
              <a:t>May lead to additional solar installations</a:t>
            </a:r>
          </a:p>
          <a:p>
            <a:pPr marL="800100" lvl="1" indent="-342900">
              <a:lnSpc>
                <a:spcPct val="110000"/>
              </a:lnSpc>
              <a:spcAft>
                <a:spcPts val="1200"/>
              </a:spcAft>
              <a:buSzPct val="120000"/>
              <a:buFont typeface="Arial" panose="020B0604020202020204" pitchFamily="34" charset="0"/>
              <a:buChar char="•"/>
            </a:pPr>
            <a:r>
              <a:rPr lang="en-US" sz="2000" dirty="0"/>
              <a:t>Demonstrates local government support for solar</a:t>
            </a:r>
          </a:p>
        </p:txBody>
      </p:sp>
    </p:spTree>
    <p:extLst>
      <p:ext uri="{BB962C8B-B14F-4D97-AF65-F5344CB8AC3E}">
        <p14:creationId xmlns:p14="http://schemas.microsoft.com/office/powerpoint/2010/main" val="3249935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36" y="484741"/>
            <a:ext cx="7273605" cy="804129"/>
          </a:xfrm>
        </p:spPr>
        <p:txBody>
          <a:bodyPr>
            <a:noAutofit/>
          </a:bodyPr>
          <a:lstStyle/>
          <a:p>
            <a:r>
              <a:rPr lang="en-US" sz="3600" dirty="0">
                <a:solidFill>
                  <a:srgbClr val="58595B"/>
                </a:solidFill>
                <a:latin typeface="BrownPro" panose="02010804010101010102" pitchFamily="50" charset="0"/>
              </a:rPr>
              <a:t>Don’t have jurisdiction?</a:t>
            </a:r>
          </a:p>
        </p:txBody>
      </p:sp>
      <p:sp>
        <p:nvSpPr>
          <p:cNvPr id="4" name="Content Placeholder 2"/>
          <p:cNvSpPr txBox="1">
            <a:spLocks/>
          </p:cNvSpPr>
          <p:nvPr/>
        </p:nvSpPr>
        <p:spPr>
          <a:xfrm>
            <a:off x="526336" y="1689756"/>
            <a:ext cx="7829957" cy="4833148"/>
          </a:xfrm>
          <a:prstGeom prst="rect">
            <a:avLst/>
          </a:prstGeom>
        </p:spPr>
        <p:txBody>
          <a:bodyPr vert="horz" lIns="68580" tIns="34290" rIns="68580" bIns="3429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Some communities do not have jurisdiction over permitting, planning and zoning, and/or inspection processes.</a:t>
            </a:r>
          </a:p>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SolSmart created a “modified pathway” for entities (e.g. some counties) that is focused on convening and collaborating with local governments, while implementing best practices in areas within your control.</a:t>
            </a:r>
            <a:endParaRPr lang="en-US" b="1" dirty="0">
              <a:solidFill>
                <a:schemeClr val="tx1"/>
              </a:solidFill>
            </a:endParaRPr>
          </a:p>
        </p:txBody>
      </p:sp>
    </p:spTree>
    <p:extLst>
      <p:ext uri="{BB962C8B-B14F-4D97-AF65-F5344CB8AC3E}">
        <p14:creationId xmlns:p14="http://schemas.microsoft.com/office/powerpoint/2010/main" val="2499612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417" y="354208"/>
            <a:ext cx="8079581" cy="1243649"/>
          </a:xfrm>
        </p:spPr>
        <p:txBody>
          <a:bodyPr>
            <a:normAutofit/>
          </a:bodyPr>
          <a:lstStyle/>
          <a:p>
            <a:r>
              <a:rPr lang="en-US" sz="3600" dirty="0">
                <a:solidFill>
                  <a:srgbClr val="58595B"/>
                </a:solidFill>
                <a:latin typeface="BrownPro" panose="02010804010101010102" pitchFamily="50" charset="0"/>
              </a:rPr>
              <a:t>SolSmart Designation</a:t>
            </a:r>
          </a:p>
        </p:txBody>
      </p:sp>
      <p:pic>
        <p:nvPicPr>
          <p:cNvPr id="13" name="Content Placeholder 12"/>
          <p:cNvPicPr>
            <a:picLocks noGrp="1" noChangeAspect="1"/>
          </p:cNvPicPr>
          <p:nvPr>
            <p:ph sz="half" idx="2"/>
          </p:nvPr>
        </p:nvPicPr>
        <p:blipFill>
          <a:blip r:embed="rId2"/>
          <a:stretch>
            <a:fillRect/>
          </a:stretch>
        </p:blipFill>
        <p:spPr>
          <a:xfrm>
            <a:off x="3340387" y="1545400"/>
            <a:ext cx="2263140" cy="1616528"/>
          </a:xfrm>
        </p:spPr>
      </p:pic>
      <p:pic>
        <p:nvPicPr>
          <p:cNvPr id="14" name="Content Placeholder 13"/>
          <p:cNvPicPr>
            <a:picLocks noGrp="1" noChangeAspect="1"/>
          </p:cNvPicPr>
          <p:nvPr>
            <p:ph sz="half" idx="2"/>
          </p:nvPr>
        </p:nvPicPr>
        <p:blipFill>
          <a:blip r:embed="rId3"/>
          <a:stretch>
            <a:fillRect/>
          </a:stretch>
        </p:blipFill>
        <p:spPr>
          <a:xfrm>
            <a:off x="6336865" y="1473869"/>
            <a:ext cx="2406284" cy="1660272"/>
          </a:xfrm>
        </p:spPr>
      </p:pic>
      <p:pic>
        <p:nvPicPr>
          <p:cNvPr id="16" name="Content Placeholder 15"/>
          <p:cNvPicPr>
            <a:picLocks noGrp="1" noChangeAspect="1"/>
          </p:cNvPicPr>
          <p:nvPr>
            <p:ph sz="half" idx="2"/>
          </p:nvPr>
        </p:nvPicPr>
        <p:blipFill>
          <a:blip r:embed="rId4"/>
          <a:stretch>
            <a:fillRect/>
          </a:stretch>
        </p:blipFill>
        <p:spPr>
          <a:xfrm>
            <a:off x="331382" y="1535661"/>
            <a:ext cx="2263140" cy="1606201"/>
          </a:xfrm>
        </p:spPr>
      </p:pic>
      <p:sp>
        <p:nvSpPr>
          <p:cNvPr id="21" name="TextBox 20"/>
          <p:cNvSpPr txBox="1"/>
          <p:nvPr/>
        </p:nvSpPr>
        <p:spPr>
          <a:xfrm>
            <a:off x="208928" y="3259643"/>
            <a:ext cx="3039598" cy="2808461"/>
          </a:xfrm>
          <a:prstGeom prst="rect">
            <a:avLst/>
          </a:prstGeom>
          <a:noFill/>
        </p:spPr>
        <p:txBody>
          <a:bodyPr wrap="square" rtlCol="0">
            <a:spAutoFit/>
          </a:bodyPr>
          <a:lstStyle/>
          <a:p>
            <a:pPr marL="228600" indent="-228600">
              <a:spcBef>
                <a:spcPts val="600"/>
              </a:spcBef>
              <a:spcAft>
                <a:spcPts val="600"/>
              </a:spcAft>
              <a:buFont typeface="Courier New" panose="02070309020205020404" pitchFamily="49" charset="0"/>
              <a:buChar char="o"/>
            </a:pPr>
            <a:r>
              <a:rPr lang="en-US" sz="1600" dirty="0"/>
              <a:t>Address Bronze prerequisites</a:t>
            </a:r>
          </a:p>
          <a:p>
            <a:pPr marL="228600" indent="-228600">
              <a:spcBef>
                <a:spcPts val="600"/>
              </a:spcBef>
              <a:spcAft>
                <a:spcPts val="600"/>
              </a:spcAft>
              <a:buFont typeface="Courier New" panose="02070309020205020404" pitchFamily="49" charset="0"/>
              <a:buChar char="o"/>
            </a:pPr>
            <a:r>
              <a:rPr lang="en-US" sz="1600" dirty="0"/>
              <a:t>Earn 20 points in Permitting</a:t>
            </a:r>
          </a:p>
          <a:p>
            <a:pPr marL="228600" indent="-228600">
              <a:spcBef>
                <a:spcPts val="600"/>
              </a:spcBef>
              <a:spcAft>
                <a:spcPts val="600"/>
              </a:spcAft>
              <a:buFont typeface="Courier New" panose="02070309020205020404" pitchFamily="49" charset="0"/>
              <a:buChar char="o"/>
            </a:pPr>
            <a:r>
              <a:rPr lang="en-US" sz="1600" dirty="0"/>
              <a:t>Earn 20 points in Planning, Zoning, &amp; Development Regulations</a:t>
            </a:r>
          </a:p>
          <a:p>
            <a:pPr marL="228600" indent="-228600">
              <a:spcBef>
                <a:spcPts val="600"/>
              </a:spcBef>
              <a:spcAft>
                <a:spcPts val="600"/>
              </a:spcAft>
              <a:buFont typeface="Courier New" panose="02070309020205020404" pitchFamily="49" charset="0"/>
              <a:buChar char="o"/>
            </a:pPr>
            <a:r>
              <a:rPr lang="en-US" sz="1600" dirty="0"/>
              <a:t>Earn 20 total points across “Special Focus” categories</a:t>
            </a:r>
          </a:p>
          <a:p>
            <a:pPr marL="285750" indent="-285750">
              <a:buFont typeface="Courier New" panose="02070309020205020404" pitchFamily="49" charset="0"/>
              <a:buChar char="o"/>
            </a:pPr>
            <a:endParaRPr lang="en-US" sz="1350" dirty="0"/>
          </a:p>
        </p:txBody>
      </p:sp>
      <p:sp>
        <p:nvSpPr>
          <p:cNvPr id="22" name="TextBox 21"/>
          <p:cNvSpPr txBox="1"/>
          <p:nvPr/>
        </p:nvSpPr>
        <p:spPr>
          <a:xfrm>
            <a:off x="3248527" y="3259643"/>
            <a:ext cx="2796674" cy="1877437"/>
          </a:xfrm>
          <a:prstGeom prst="rect">
            <a:avLst/>
          </a:prstGeom>
          <a:noFill/>
        </p:spPr>
        <p:txBody>
          <a:bodyPr wrap="square" rtlCol="0">
            <a:spAutoFit/>
          </a:bodyPr>
          <a:lstStyle/>
          <a:p>
            <a:pPr marL="228600" indent="-228600">
              <a:spcBef>
                <a:spcPts val="600"/>
              </a:spcBef>
              <a:spcAft>
                <a:spcPts val="600"/>
              </a:spcAft>
              <a:buFont typeface="Courier New" panose="02070309020205020404" pitchFamily="49" charset="0"/>
              <a:buChar char="o"/>
            </a:pPr>
            <a:r>
              <a:rPr lang="en-US" sz="1600" dirty="0"/>
              <a:t>Earn SolSmart Bronze</a:t>
            </a:r>
          </a:p>
          <a:p>
            <a:pPr marL="228600" indent="-228600">
              <a:spcBef>
                <a:spcPts val="600"/>
              </a:spcBef>
              <a:spcAft>
                <a:spcPts val="600"/>
              </a:spcAft>
              <a:buFont typeface="Courier New" panose="02070309020205020404" pitchFamily="49" charset="0"/>
              <a:buChar char="o"/>
            </a:pPr>
            <a:r>
              <a:rPr lang="en-US" sz="1600" dirty="0"/>
              <a:t>Address Silver prerequisites</a:t>
            </a:r>
          </a:p>
          <a:p>
            <a:pPr marL="228600" indent="-228600">
              <a:spcBef>
                <a:spcPts val="600"/>
              </a:spcBef>
              <a:spcAft>
                <a:spcPts val="600"/>
              </a:spcAft>
              <a:buFont typeface="Courier New" panose="02070309020205020404" pitchFamily="49" charset="0"/>
              <a:buChar char="o"/>
            </a:pPr>
            <a:r>
              <a:rPr lang="en-US" sz="1600" dirty="0"/>
              <a:t>Earn 100 total points from actions across all categories</a:t>
            </a:r>
          </a:p>
        </p:txBody>
      </p:sp>
      <p:sp>
        <p:nvSpPr>
          <p:cNvPr id="23" name="TextBox 22"/>
          <p:cNvSpPr txBox="1"/>
          <p:nvPr/>
        </p:nvSpPr>
        <p:spPr>
          <a:xfrm>
            <a:off x="6250821" y="3320004"/>
            <a:ext cx="2947737" cy="1231106"/>
          </a:xfrm>
          <a:prstGeom prst="rect">
            <a:avLst/>
          </a:prstGeom>
          <a:noFill/>
        </p:spPr>
        <p:txBody>
          <a:bodyPr wrap="square" rtlCol="0">
            <a:spAutoFit/>
          </a:bodyPr>
          <a:lstStyle/>
          <a:p>
            <a:pPr marL="228600" indent="-228600">
              <a:spcBef>
                <a:spcPts val="600"/>
              </a:spcBef>
              <a:spcAft>
                <a:spcPts val="600"/>
              </a:spcAft>
              <a:buFont typeface="Courier New" panose="02070309020205020404" pitchFamily="49" charset="0"/>
              <a:buChar char="o"/>
            </a:pPr>
            <a:r>
              <a:rPr lang="en-US" sz="1600" dirty="0"/>
              <a:t> Address Gold prerequisites</a:t>
            </a:r>
          </a:p>
          <a:p>
            <a:pPr marL="228600" indent="-228600">
              <a:spcBef>
                <a:spcPts val="600"/>
              </a:spcBef>
              <a:spcAft>
                <a:spcPts val="600"/>
              </a:spcAft>
              <a:buFont typeface="Courier New" panose="02070309020205020404" pitchFamily="49" charset="0"/>
              <a:buChar char="o"/>
            </a:pPr>
            <a:r>
              <a:rPr lang="en-US" sz="1600" dirty="0"/>
              <a:t>Earn 200 total points from actions across all categories</a:t>
            </a:r>
          </a:p>
        </p:txBody>
      </p:sp>
      <p:pic>
        <p:nvPicPr>
          <p:cNvPr id="4" name="Picture 3">
            <a:extLst>
              <a:ext uri="{FF2B5EF4-FFF2-40B4-BE49-F238E27FC236}">
                <a16:creationId xmlns:a16="http://schemas.microsoft.com/office/drawing/2014/main" id="{D0901354-04CC-4BBA-A25B-A7ECE2112475}"/>
              </a:ext>
            </a:extLst>
          </p:cNvPr>
          <p:cNvPicPr>
            <a:picLocks noChangeAspect="1"/>
          </p:cNvPicPr>
          <p:nvPr/>
        </p:nvPicPr>
        <p:blipFill>
          <a:blip r:embed="rId5"/>
          <a:stretch>
            <a:fillRect/>
          </a:stretch>
        </p:blipFill>
        <p:spPr>
          <a:xfrm>
            <a:off x="393268" y="1359558"/>
            <a:ext cx="8596546" cy="1723982"/>
          </a:xfrm>
          <a:prstGeom prst="rect">
            <a:avLst/>
          </a:prstGeom>
        </p:spPr>
      </p:pic>
    </p:spTree>
    <p:extLst>
      <p:ext uri="{BB962C8B-B14F-4D97-AF65-F5344CB8AC3E}">
        <p14:creationId xmlns:p14="http://schemas.microsoft.com/office/powerpoint/2010/main" val="396445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952" y="500773"/>
            <a:ext cx="6742398" cy="676275"/>
          </a:xfrm>
        </p:spPr>
        <p:txBody>
          <a:bodyPr vert="horz" lIns="68580" tIns="34290" rIns="68580" bIns="34290" rtlCol="0" anchor="b">
            <a:noAutofit/>
          </a:bodyPr>
          <a:lstStyle/>
          <a:p>
            <a:pPr>
              <a:lnSpc>
                <a:spcPct val="80000"/>
              </a:lnSpc>
            </a:pPr>
            <a:r>
              <a:rPr lang="en-US" sz="3600" dirty="0">
                <a:solidFill>
                  <a:srgbClr val="58595B"/>
                </a:solidFill>
                <a:latin typeface="BrownPro" panose="02010804010101010102" pitchFamily="50" charset="0"/>
              </a:rPr>
              <a:t>SolSmart Participants</a:t>
            </a:r>
          </a:p>
        </p:txBody>
      </p:sp>
      <p:sp>
        <p:nvSpPr>
          <p:cNvPr id="11" name="Text Placeholder 10"/>
          <p:cNvSpPr>
            <a:spLocks noGrp="1"/>
          </p:cNvSpPr>
          <p:nvPr>
            <p:ph type="body" sz="half" idx="2"/>
          </p:nvPr>
        </p:nvSpPr>
        <p:spPr>
          <a:xfrm>
            <a:off x="749568" y="5418887"/>
            <a:ext cx="4002581" cy="1153060"/>
          </a:xfrm>
        </p:spPr>
        <p:txBody>
          <a:bodyPr>
            <a:normAutofit/>
          </a:bodyPr>
          <a:lstStyle/>
          <a:p>
            <a:pPr marL="457200" indent="-457200">
              <a:spcAft>
                <a:spcPts val="600"/>
              </a:spcAft>
              <a:buFont typeface="Wingdings" panose="05000000000000000000" pitchFamily="2" charset="2"/>
              <a:buChar char="q"/>
            </a:pPr>
            <a:r>
              <a:rPr lang="en-US" sz="2400" dirty="0">
                <a:solidFill>
                  <a:schemeClr val="tx1"/>
                </a:solidFill>
              </a:rPr>
              <a:t>260+ participating AHJs</a:t>
            </a:r>
          </a:p>
          <a:p>
            <a:pPr marL="457200" indent="-457200">
              <a:spcAft>
                <a:spcPts val="600"/>
              </a:spcAft>
              <a:buFont typeface="Wingdings" panose="05000000000000000000" pitchFamily="2" charset="2"/>
              <a:buChar char="q"/>
            </a:pPr>
            <a:r>
              <a:rPr lang="en-US" sz="2400" dirty="0">
                <a:solidFill>
                  <a:schemeClr val="tx1"/>
                </a:solidFill>
              </a:rPr>
              <a:t>213 current designees</a:t>
            </a:r>
          </a:p>
        </p:txBody>
      </p:sp>
      <p:sp>
        <p:nvSpPr>
          <p:cNvPr id="2" name="Rectangle 1">
            <a:extLst>
              <a:ext uri="{FF2B5EF4-FFF2-40B4-BE49-F238E27FC236}">
                <a16:creationId xmlns:a16="http://schemas.microsoft.com/office/drawing/2014/main" id="{4CF14916-977D-4BED-A959-4D47146EC087}"/>
              </a:ext>
            </a:extLst>
          </p:cNvPr>
          <p:cNvSpPr/>
          <p:nvPr/>
        </p:nvSpPr>
        <p:spPr>
          <a:xfrm>
            <a:off x="4752149" y="5400801"/>
            <a:ext cx="4572000" cy="1023357"/>
          </a:xfrm>
          <a:prstGeom prst="rect">
            <a:avLst/>
          </a:prstGeom>
        </p:spPr>
        <p:txBody>
          <a:bodyPr>
            <a:spAutoFit/>
          </a:bodyPr>
          <a:lstStyle/>
          <a:p>
            <a:pPr marL="457200" indent="-457200" defTabSz="685800">
              <a:spcBef>
                <a:spcPts val="900"/>
              </a:spcBef>
              <a:spcAft>
                <a:spcPts val="600"/>
              </a:spcAft>
              <a:buFont typeface="Wingdings" panose="05000000000000000000" pitchFamily="2" charset="2"/>
              <a:buChar char="q"/>
            </a:pPr>
            <a:r>
              <a:rPr lang="en-US" sz="2400" dirty="0"/>
              <a:t>Designees in 37 </a:t>
            </a:r>
            <a:r>
              <a:rPr lang="en-US" sz="2400" dirty="0">
                <a:latin typeface="Arial" charset="0"/>
              </a:rPr>
              <a:t>states</a:t>
            </a:r>
          </a:p>
          <a:p>
            <a:pPr marL="457200" indent="-457200" defTabSz="685800">
              <a:spcBef>
                <a:spcPts val="900"/>
              </a:spcBef>
              <a:spcAft>
                <a:spcPts val="600"/>
              </a:spcAft>
              <a:buFont typeface="Wingdings" panose="05000000000000000000" pitchFamily="2" charset="2"/>
              <a:buChar char="q"/>
            </a:pPr>
            <a:r>
              <a:rPr lang="en-US" sz="2400">
                <a:latin typeface="Arial" charset="0"/>
              </a:rPr>
              <a:t>Over 61 </a:t>
            </a:r>
            <a:r>
              <a:rPr lang="en-US" sz="2400" dirty="0">
                <a:latin typeface="Arial" charset="0"/>
              </a:rPr>
              <a:t>million Americans</a:t>
            </a:r>
          </a:p>
        </p:txBody>
      </p:sp>
      <p:pic>
        <p:nvPicPr>
          <p:cNvPr id="4" name="Picture 3">
            <a:extLst>
              <a:ext uri="{FF2B5EF4-FFF2-40B4-BE49-F238E27FC236}">
                <a16:creationId xmlns:a16="http://schemas.microsoft.com/office/drawing/2014/main" id="{718DDF15-9E47-4DFE-BD2C-3D58F2213AE3}"/>
              </a:ext>
            </a:extLst>
          </p:cNvPr>
          <p:cNvPicPr>
            <a:picLocks noChangeAspect="1"/>
          </p:cNvPicPr>
          <p:nvPr/>
        </p:nvPicPr>
        <p:blipFill>
          <a:blip r:embed="rId3"/>
          <a:stretch>
            <a:fillRect/>
          </a:stretch>
        </p:blipFill>
        <p:spPr>
          <a:xfrm>
            <a:off x="749568" y="1319545"/>
            <a:ext cx="7693410" cy="3956844"/>
          </a:xfrm>
          <a:prstGeom prst="rect">
            <a:avLst/>
          </a:prstGeom>
        </p:spPr>
      </p:pic>
    </p:spTree>
    <p:extLst>
      <p:ext uri="{BB962C8B-B14F-4D97-AF65-F5344CB8AC3E}">
        <p14:creationId xmlns:p14="http://schemas.microsoft.com/office/powerpoint/2010/main" val="360295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7" y="619036"/>
            <a:ext cx="8079581" cy="557506"/>
          </a:xfrm>
        </p:spPr>
        <p:txBody>
          <a:bodyPr>
            <a:normAutofit fontScale="90000"/>
          </a:bodyPr>
          <a:lstStyle/>
          <a:p>
            <a:r>
              <a:rPr lang="en-US" sz="4500" dirty="0">
                <a:solidFill>
                  <a:srgbClr val="58595B"/>
                </a:solidFill>
                <a:latin typeface="BrownPro" panose="02010804010101010102" pitchFamily="50" charset="0"/>
              </a:rPr>
              <a:t>The Cost of Solar PV</a:t>
            </a:r>
          </a:p>
        </p:txBody>
      </p:sp>
      <p:graphicFrame>
        <p:nvGraphicFramePr>
          <p:cNvPr id="4" name="Content Placeholder 3"/>
          <p:cNvGraphicFramePr>
            <a:graphicFrameLocks noGrp="1"/>
          </p:cNvGraphicFramePr>
          <p:nvPr>
            <p:ph idx="1"/>
            <p:extLst/>
          </p:nvPr>
        </p:nvGraphicFramePr>
        <p:xfrm>
          <a:off x="825414" y="1521748"/>
          <a:ext cx="8079581" cy="4547186"/>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ular Callout 4"/>
          <p:cNvSpPr/>
          <p:nvPr/>
        </p:nvSpPr>
        <p:spPr>
          <a:xfrm>
            <a:off x="6617707" y="3173709"/>
            <a:ext cx="1828800" cy="676894"/>
          </a:xfrm>
          <a:prstGeom prst="wedgeRoundRectCallout">
            <a:avLst>
              <a:gd name="adj1" fmla="val 20053"/>
              <a:gd name="adj2" fmla="val 92398"/>
              <a:gd name="adj3" fmla="val 16667"/>
            </a:avLst>
          </a:prstGeom>
          <a:solidFill>
            <a:srgbClr val="F3F5FF">
              <a:alpha val="60000"/>
            </a:srgbClr>
          </a:solidFill>
          <a:ln>
            <a:solidFill>
              <a:srgbClr val="C2581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solidFill>
                  <a:schemeClr val="tx1"/>
                </a:solidFill>
                <a:latin typeface="Gill Sans MT"/>
                <a:cs typeface="Gill Sans MT"/>
              </a:rPr>
              <a:t>43% drop in price</a:t>
            </a:r>
          </a:p>
          <a:p>
            <a:pPr algn="ctr"/>
            <a:r>
              <a:rPr lang="en-US" sz="1500" dirty="0">
                <a:solidFill>
                  <a:schemeClr val="tx1"/>
                </a:solidFill>
                <a:latin typeface="Gill Sans MT"/>
                <a:cs typeface="Gill Sans MT"/>
              </a:rPr>
              <a:t>2010 - 2015</a:t>
            </a:r>
          </a:p>
        </p:txBody>
      </p:sp>
      <p:sp>
        <p:nvSpPr>
          <p:cNvPr id="6" name="Text Placeholder 3"/>
          <p:cNvSpPr txBox="1">
            <a:spLocks/>
          </p:cNvSpPr>
          <p:nvPr/>
        </p:nvSpPr>
        <p:spPr>
          <a:xfrm>
            <a:off x="1443244" y="6476162"/>
            <a:ext cx="4788694" cy="357188"/>
          </a:xfrm>
          <a:prstGeom prst="rect">
            <a:avLst/>
          </a:prstGeom>
        </p:spPr>
        <p:txBody>
          <a:bodyPr vert="horz" lIns="68580" tIns="34290" rIns="68580" bIns="34290" rtlCol="0" anchor="ctr"/>
          <a:lstStyle>
            <a:defPPr>
              <a:defRPr lang="en-US"/>
            </a:defPPr>
            <a:lvl1pPr marL="0" algn="l" defTabSz="457200" rtl="0" eaLnBrk="1" latinLnBrk="0" hangingPunct="1">
              <a:defRPr sz="950" kern="1200">
                <a:solidFill>
                  <a:schemeClr val="tx1">
                    <a:alpha val="8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13"/>
              <a:t>Tracking the Sun VIII: The Installed Cost of Photovoltaics in the US from 1998-2014 (LBNL)</a:t>
            </a:r>
            <a:endParaRPr lang="en-US" sz="713" dirty="0"/>
          </a:p>
        </p:txBody>
      </p:sp>
      <p:sp>
        <p:nvSpPr>
          <p:cNvPr id="3" name="Rectangle 2"/>
          <p:cNvSpPr/>
          <p:nvPr/>
        </p:nvSpPr>
        <p:spPr>
          <a:xfrm>
            <a:off x="8366095" y="5214725"/>
            <a:ext cx="538900" cy="507832"/>
          </a:xfrm>
          <a:prstGeom prst="rect">
            <a:avLst/>
          </a:prstGeom>
          <a:solidFill>
            <a:srgbClr val="FFC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2BBDEF-5F41-4C80-B695-3E7F811288D9}"/>
              </a:ext>
            </a:extLst>
          </p:cNvPr>
          <p:cNvSpPr txBox="1"/>
          <p:nvPr/>
        </p:nvSpPr>
        <p:spPr>
          <a:xfrm>
            <a:off x="2355273" y="5214726"/>
            <a:ext cx="4710207" cy="507831"/>
          </a:xfrm>
          <a:prstGeom prst="rect">
            <a:avLst/>
          </a:prstGeom>
          <a:noFill/>
        </p:spPr>
        <p:txBody>
          <a:bodyPr wrap="square" rtlCol="0">
            <a:spAutoFit/>
          </a:bodyPr>
          <a:lstStyle/>
          <a:p>
            <a:pPr algn="ctr"/>
            <a:r>
              <a:rPr lang="en-US" sz="2700" dirty="0">
                <a:solidFill>
                  <a:schemeClr val="accent1">
                    <a:lumMod val="75000"/>
                  </a:schemeClr>
                </a:solidFill>
                <a:latin typeface="Gill Sans MT"/>
                <a:cs typeface="Gill Sans MT"/>
              </a:rPr>
              <a:t>As of Q2 2017: $2.84/W (SEIA)</a:t>
            </a:r>
          </a:p>
        </p:txBody>
      </p:sp>
    </p:spTree>
    <p:extLst>
      <p:ext uri="{BB962C8B-B14F-4D97-AF65-F5344CB8AC3E}">
        <p14:creationId xmlns:p14="http://schemas.microsoft.com/office/powerpoint/2010/main" val="3445356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36" y="484741"/>
            <a:ext cx="7273605" cy="804129"/>
          </a:xfrm>
        </p:spPr>
        <p:txBody>
          <a:bodyPr>
            <a:noAutofit/>
          </a:bodyPr>
          <a:lstStyle/>
          <a:p>
            <a:r>
              <a:rPr lang="en-US" sz="3600" dirty="0">
                <a:solidFill>
                  <a:srgbClr val="58595B"/>
                </a:solidFill>
                <a:latin typeface="BrownPro" panose="02010804010101010102" pitchFamily="50" charset="0"/>
              </a:rPr>
              <a:t>No-Cost Technical Assistance</a:t>
            </a:r>
          </a:p>
        </p:txBody>
      </p:sp>
      <p:sp>
        <p:nvSpPr>
          <p:cNvPr id="4" name="Content Placeholder 2"/>
          <p:cNvSpPr txBox="1">
            <a:spLocks/>
          </p:cNvSpPr>
          <p:nvPr/>
        </p:nvSpPr>
        <p:spPr>
          <a:xfrm>
            <a:off x="613091" y="1386628"/>
            <a:ext cx="7100094" cy="4084743"/>
          </a:xfrm>
          <a:prstGeom prst="rect">
            <a:avLst/>
          </a:prstGeom>
        </p:spPr>
        <p:txBody>
          <a:bodyPr vert="horz" lIns="68580" tIns="34290" rIns="68580" bIns="3429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All communities pursuing SolSmart designation are </a:t>
            </a:r>
            <a:r>
              <a:rPr lang="en-US" sz="2000" b="1" dirty="0">
                <a:solidFill>
                  <a:schemeClr val="tx1"/>
                </a:solidFill>
              </a:rPr>
              <a:t>eligible for no-cost technical assistance </a:t>
            </a:r>
            <a:r>
              <a:rPr lang="en-US" sz="2000" dirty="0">
                <a:solidFill>
                  <a:schemeClr val="tx1"/>
                </a:solidFill>
              </a:rPr>
              <a:t>from national solar experts.</a:t>
            </a:r>
          </a:p>
          <a:p>
            <a:pPr marL="342900" indent="-342900" defTabSz="685800">
              <a:lnSpc>
                <a:spcPct val="110000"/>
              </a:lnSpc>
              <a:spcBef>
                <a:spcPts val="0"/>
              </a:spcBef>
              <a:spcAft>
                <a:spcPts val="1200"/>
              </a:spcAft>
              <a:buFont typeface="Wingdings" panose="05000000000000000000" pitchFamily="2" charset="2"/>
              <a:buChar char="q"/>
              <a:defRPr/>
            </a:pPr>
            <a:r>
              <a:rPr lang="en-US" sz="2000" b="1" dirty="0">
                <a:solidFill>
                  <a:schemeClr val="tx1"/>
                </a:solidFill>
              </a:rPr>
              <a:t>TA providers have decades </a:t>
            </a:r>
            <a:r>
              <a:rPr lang="en-US" sz="2000" dirty="0">
                <a:solidFill>
                  <a:schemeClr val="tx1"/>
                </a:solidFill>
              </a:rPr>
              <a:t>of combined experience in solar energy, along with </a:t>
            </a:r>
            <a:r>
              <a:rPr lang="en-US" sz="2000" b="1" dirty="0">
                <a:solidFill>
                  <a:schemeClr val="tx1"/>
                </a:solidFill>
              </a:rPr>
              <a:t>thousands of hours of previous TA provision</a:t>
            </a:r>
            <a:r>
              <a:rPr lang="en-US" sz="2000" dirty="0">
                <a:solidFill>
                  <a:schemeClr val="tx1"/>
                </a:solidFill>
              </a:rPr>
              <a:t> to municipal governments.</a:t>
            </a:r>
          </a:p>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On average, a community can expect </a:t>
            </a:r>
            <a:r>
              <a:rPr lang="en-US" sz="2000" b="1" dirty="0">
                <a:solidFill>
                  <a:schemeClr val="tx1"/>
                </a:solidFill>
              </a:rPr>
              <a:t>100 hours</a:t>
            </a:r>
            <a:r>
              <a:rPr lang="en-US" sz="2000" dirty="0">
                <a:solidFill>
                  <a:schemeClr val="tx1"/>
                </a:solidFill>
              </a:rPr>
              <a:t> of technical assistance.</a:t>
            </a:r>
          </a:p>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TA eligible directly from SolSmart partner organizations (NREL, Cadmus, etc.) or through SolSmart Advisors</a:t>
            </a:r>
          </a:p>
          <a:p>
            <a:pPr marL="0" indent="0" defTabSz="685800">
              <a:lnSpc>
                <a:spcPct val="110000"/>
              </a:lnSpc>
              <a:spcBef>
                <a:spcPts val="0"/>
              </a:spcBef>
              <a:spcAft>
                <a:spcPts val="1200"/>
              </a:spcAft>
              <a:buNone/>
              <a:defRPr/>
            </a:pPr>
            <a:endParaRPr lang="en-US" sz="2000" dirty="0">
              <a:solidFill>
                <a:schemeClr val="tx1"/>
              </a:solidFill>
            </a:endParaRPr>
          </a:p>
          <a:p>
            <a:pPr marL="342900" indent="-342900" defTabSz="685800">
              <a:lnSpc>
                <a:spcPct val="110000"/>
              </a:lnSpc>
              <a:spcBef>
                <a:spcPts val="0"/>
              </a:spcBef>
              <a:spcAft>
                <a:spcPts val="1200"/>
              </a:spcAft>
              <a:buFont typeface="Wingdings" panose="05000000000000000000" pitchFamily="2" charset="2"/>
              <a:buChar char="q"/>
              <a:defRPr/>
            </a:pPr>
            <a:endParaRPr lang="en-US" b="1" dirty="0">
              <a:solidFill>
                <a:schemeClr val="tx1"/>
              </a:solidFill>
            </a:endParaRPr>
          </a:p>
        </p:txBody>
      </p:sp>
      <p:pic>
        <p:nvPicPr>
          <p:cNvPr id="11" name="Picture 10"/>
          <p:cNvPicPr>
            <a:picLocks noChangeAspect="1"/>
          </p:cNvPicPr>
          <p:nvPr/>
        </p:nvPicPr>
        <p:blipFill>
          <a:blip r:embed="rId2"/>
          <a:stretch>
            <a:fillRect/>
          </a:stretch>
        </p:blipFill>
        <p:spPr>
          <a:xfrm>
            <a:off x="7066886" y="4151882"/>
            <a:ext cx="1990616" cy="1990616"/>
          </a:xfrm>
          <a:prstGeom prst="rect">
            <a:avLst/>
          </a:prstGeom>
        </p:spPr>
      </p:pic>
    </p:spTree>
    <p:extLst>
      <p:ext uri="{BB962C8B-B14F-4D97-AF65-F5344CB8AC3E}">
        <p14:creationId xmlns:p14="http://schemas.microsoft.com/office/powerpoint/2010/main" val="2483615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Elbow Connector 44"/>
          <p:cNvCxnSpPr>
            <a:stCxn id="43" idx="3"/>
          </p:cNvCxnSpPr>
          <p:nvPr/>
        </p:nvCxnSpPr>
        <p:spPr>
          <a:xfrm flipV="1">
            <a:off x="5722503" y="3186125"/>
            <a:ext cx="2204374" cy="291315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half" idx="2"/>
          </p:nvPr>
        </p:nvSpPr>
        <p:spPr/>
        <p:txBody>
          <a:bodyPr>
            <a:normAutofit/>
          </a:bodyPr>
          <a:lstStyle/>
          <a:p>
            <a:r>
              <a:rPr lang="en-US" sz="1800" b="1" dirty="0">
                <a:solidFill>
                  <a:srgbClr val="FFA300"/>
                </a:solidFill>
              </a:rPr>
              <a:t>STEP 1: Cut critical red tape via (3) prerequisites.</a:t>
            </a:r>
          </a:p>
        </p:txBody>
      </p:sp>
      <p:sp>
        <p:nvSpPr>
          <p:cNvPr id="43" name="Rectangle 42"/>
          <p:cNvSpPr/>
          <p:nvPr/>
        </p:nvSpPr>
        <p:spPr>
          <a:xfrm>
            <a:off x="786542" y="5670030"/>
            <a:ext cx="4935961" cy="858500"/>
          </a:xfrm>
          <a:prstGeom prst="rect">
            <a:avLst/>
          </a:prstGeom>
          <a:solidFill>
            <a:srgbClr val="58595B">
              <a:alpha val="10196"/>
            </a:srgbClr>
          </a:solidFill>
          <a:ln>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0" dirty="0">
              <a:solidFill>
                <a:sysClr val="windowText" lastClr="000000"/>
              </a:solidFill>
            </a:endParaRPr>
          </a:p>
        </p:txBody>
      </p:sp>
      <p:pic>
        <p:nvPicPr>
          <p:cNvPr id="4" name="Picture 3"/>
          <p:cNvPicPr>
            <a:picLocks noChangeAspect="1"/>
          </p:cNvPicPr>
          <p:nvPr/>
        </p:nvPicPr>
        <p:blipFill>
          <a:blip r:embed="rId3"/>
          <a:stretch>
            <a:fillRect/>
          </a:stretch>
        </p:blipFill>
        <p:spPr>
          <a:xfrm>
            <a:off x="5891399" y="1443197"/>
            <a:ext cx="3092808" cy="4039362"/>
          </a:xfrm>
          <a:prstGeom prst="rect">
            <a:avLst/>
          </a:prstGeom>
          <a:ln w="38100">
            <a:solidFill>
              <a:srgbClr val="58595B"/>
            </a:solidFill>
          </a:ln>
        </p:spPr>
      </p:pic>
      <p:sp>
        <p:nvSpPr>
          <p:cNvPr id="13" name="Title 2"/>
          <p:cNvSpPr txBox="1">
            <a:spLocks/>
          </p:cNvSpPr>
          <p:nvPr/>
        </p:nvSpPr>
        <p:spPr>
          <a:xfrm>
            <a:off x="533152" y="661011"/>
            <a:ext cx="7360443" cy="608849"/>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defTabSz="685800">
              <a:lnSpc>
                <a:spcPct val="80000"/>
              </a:lnSpc>
              <a:defRPr/>
            </a:pPr>
            <a:r>
              <a:rPr lang="en-US" sz="3600" spc="-90" dirty="0">
                <a:solidFill>
                  <a:srgbClr val="58595B"/>
                </a:solidFill>
                <a:latin typeface="BrownPro" panose="02010804010101010102" pitchFamily="50" charset="0"/>
              </a:rPr>
              <a:t>No-Cost Technical Assistance</a:t>
            </a:r>
          </a:p>
        </p:txBody>
      </p:sp>
      <p:sp>
        <p:nvSpPr>
          <p:cNvPr id="19" name="Content Placeholder 2"/>
          <p:cNvSpPr txBox="1">
            <a:spLocks/>
          </p:cNvSpPr>
          <p:nvPr/>
        </p:nvSpPr>
        <p:spPr>
          <a:xfrm>
            <a:off x="884240" y="5772706"/>
            <a:ext cx="4851269" cy="833411"/>
          </a:xfrm>
          <a:prstGeom prst="rect">
            <a:avLst/>
          </a:prstGeom>
        </p:spPr>
        <p:txBody>
          <a:bodyPr vert="horz" lIns="68580" tIns="34290" rIns="68580" bIns="3429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defTabSz="685800">
              <a:spcBef>
                <a:spcPts val="975"/>
              </a:spcBef>
              <a:spcAft>
                <a:spcPts val="900"/>
              </a:spcAft>
              <a:buNone/>
              <a:defRPr/>
            </a:pPr>
            <a:r>
              <a:rPr lang="en-US" sz="1500" dirty="0"/>
              <a:t>TA providers are creating templates to assist communities, and to provide them with a more transparent experience.</a:t>
            </a:r>
          </a:p>
        </p:txBody>
      </p:sp>
      <p:sp>
        <p:nvSpPr>
          <p:cNvPr id="10" name="Content Placeholder 2"/>
          <p:cNvSpPr txBox="1">
            <a:spLocks/>
          </p:cNvSpPr>
          <p:nvPr/>
        </p:nvSpPr>
        <p:spPr>
          <a:xfrm>
            <a:off x="822257" y="1792286"/>
            <a:ext cx="4172258" cy="3877744"/>
          </a:xfrm>
          <a:prstGeom prst="rect">
            <a:avLst/>
          </a:prstGeom>
        </p:spPr>
        <p:txBody>
          <a:bodyPr vert="horz" lIns="68580" tIns="34290" rIns="68580" bIns="34290" rtlCol="0">
            <a:normAutofit fontScale="47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231775" indent="-231775" defTabSz="685800">
              <a:lnSpc>
                <a:spcPct val="120000"/>
              </a:lnSpc>
              <a:spcBef>
                <a:spcPts val="450"/>
              </a:spcBef>
              <a:buSzPct val="100000"/>
              <a:buFont typeface="Courier New" panose="02070309020205020404" pitchFamily="49" charset="0"/>
              <a:buChar char="o"/>
              <a:defRPr/>
            </a:pPr>
            <a:r>
              <a:rPr lang="en-US" sz="3600" dirty="0"/>
              <a:t>Online</a:t>
            </a:r>
          </a:p>
          <a:p>
            <a:pPr marL="682625" lvl="1" indent="-288925" defTabSz="685800">
              <a:lnSpc>
                <a:spcPct val="120000"/>
              </a:lnSpc>
              <a:spcBef>
                <a:spcPts val="450"/>
              </a:spcBef>
              <a:buSzPct val="100000"/>
              <a:buFont typeface="Courier New" panose="02070309020205020404" pitchFamily="49" charset="0"/>
              <a:buChar char="o"/>
              <a:tabLst>
                <a:tab pos="597694" algn="l"/>
              </a:tabLst>
              <a:defRPr/>
            </a:pPr>
            <a:r>
              <a:rPr lang="en-US" sz="3300" i="0" dirty="0"/>
              <a:t>Resource catalog</a:t>
            </a:r>
          </a:p>
          <a:p>
            <a:pPr marL="682625" lvl="1" indent="-288925" defTabSz="685800">
              <a:lnSpc>
                <a:spcPct val="120000"/>
              </a:lnSpc>
              <a:spcBef>
                <a:spcPts val="450"/>
              </a:spcBef>
              <a:buSzPct val="100000"/>
              <a:buFont typeface="Courier New" panose="02070309020205020404" pitchFamily="49" charset="0"/>
              <a:buChar char="o"/>
              <a:tabLst>
                <a:tab pos="597694" algn="l"/>
              </a:tabLst>
              <a:defRPr/>
            </a:pPr>
            <a:r>
              <a:rPr lang="en-US" sz="3300" i="0" dirty="0"/>
              <a:t>Email</a:t>
            </a:r>
          </a:p>
          <a:p>
            <a:pPr marL="682625" lvl="1" indent="-288925" defTabSz="685800">
              <a:lnSpc>
                <a:spcPct val="120000"/>
              </a:lnSpc>
              <a:spcBef>
                <a:spcPts val="450"/>
              </a:spcBef>
              <a:buSzPct val="100000"/>
              <a:buFont typeface="Courier New" panose="02070309020205020404" pitchFamily="49" charset="0"/>
              <a:buChar char="o"/>
              <a:tabLst>
                <a:tab pos="597694" algn="l"/>
              </a:tabLst>
              <a:defRPr/>
            </a:pPr>
            <a:r>
              <a:rPr lang="en-US" sz="3300" i="0" dirty="0"/>
              <a:t>Webinars</a:t>
            </a:r>
          </a:p>
          <a:p>
            <a:pPr marL="231775" indent="-231775" defTabSz="685800">
              <a:lnSpc>
                <a:spcPct val="120000"/>
              </a:lnSpc>
              <a:spcBef>
                <a:spcPts val="450"/>
              </a:spcBef>
              <a:buSzPct val="100000"/>
              <a:buFont typeface="Courier New" panose="02070309020205020404" pitchFamily="49" charset="0"/>
              <a:buChar char="o"/>
              <a:defRPr/>
            </a:pPr>
            <a:r>
              <a:rPr lang="en-US" sz="3600" dirty="0"/>
              <a:t>Over the Phone</a:t>
            </a:r>
          </a:p>
          <a:p>
            <a:pPr marL="682625" lvl="1" indent="-288925" defTabSz="685800">
              <a:lnSpc>
                <a:spcPct val="120000"/>
              </a:lnSpc>
              <a:spcBef>
                <a:spcPts val="450"/>
              </a:spcBef>
              <a:buSzPct val="100000"/>
              <a:buFont typeface="Courier New" panose="02070309020205020404" pitchFamily="49" charset="0"/>
              <a:buChar char="o"/>
              <a:defRPr/>
            </a:pPr>
            <a:r>
              <a:rPr lang="en-US" sz="3300" i="0" dirty="0"/>
              <a:t>Clearinghouse calls</a:t>
            </a:r>
          </a:p>
          <a:p>
            <a:pPr marL="682625" lvl="1" indent="-288925" defTabSz="685800">
              <a:lnSpc>
                <a:spcPct val="120000"/>
              </a:lnSpc>
              <a:spcBef>
                <a:spcPts val="450"/>
              </a:spcBef>
              <a:buSzPct val="100000"/>
              <a:buFont typeface="Courier New" panose="02070309020205020404" pitchFamily="49" charset="0"/>
              <a:buChar char="o"/>
              <a:defRPr/>
            </a:pPr>
            <a:r>
              <a:rPr lang="en-US" sz="3300" i="0" dirty="0"/>
              <a:t>Conference calls</a:t>
            </a:r>
          </a:p>
          <a:p>
            <a:pPr marL="231775" indent="-231775" defTabSz="685800">
              <a:lnSpc>
                <a:spcPct val="120000"/>
              </a:lnSpc>
              <a:spcBef>
                <a:spcPts val="450"/>
              </a:spcBef>
              <a:buSzPct val="100000"/>
              <a:buFont typeface="Courier New" panose="02070309020205020404" pitchFamily="49" charset="0"/>
              <a:buChar char="o"/>
              <a:defRPr/>
            </a:pPr>
            <a:r>
              <a:rPr lang="en-US" sz="3600" dirty="0"/>
              <a:t>In person</a:t>
            </a:r>
          </a:p>
          <a:p>
            <a:pPr marL="682625" lvl="1" indent="-288925" defTabSz="685800">
              <a:lnSpc>
                <a:spcPct val="120000"/>
              </a:lnSpc>
              <a:spcBef>
                <a:spcPts val="450"/>
              </a:spcBef>
              <a:buSzPct val="100000"/>
              <a:buFont typeface="Courier New" panose="02070309020205020404" pitchFamily="49" charset="0"/>
              <a:buChar char="o"/>
              <a:defRPr/>
            </a:pPr>
            <a:r>
              <a:rPr lang="en-US" sz="3300" i="0" dirty="0"/>
              <a:t>Site visits</a:t>
            </a:r>
          </a:p>
          <a:p>
            <a:pPr marL="682625" lvl="1" indent="-288925" defTabSz="685800">
              <a:lnSpc>
                <a:spcPct val="120000"/>
              </a:lnSpc>
              <a:spcBef>
                <a:spcPts val="450"/>
              </a:spcBef>
              <a:buSzPct val="100000"/>
              <a:buFont typeface="Courier New" panose="02070309020205020404" pitchFamily="49" charset="0"/>
              <a:buChar char="o"/>
              <a:defRPr/>
            </a:pPr>
            <a:r>
              <a:rPr lang="en-US" sz="3300" i="0" dirty="0"/>
              <a:t>Technical workshops/seminars</a:t>
            </a:r>
          </a:p>
          <a:p>
            <a:pPr marL="682625" lvl="1" indent="-288925" defTabSz="685800">
              <a:lnSpc>
                <a:spcPct val="120000"/>
              </a:lnSpc>
              <a:spcBef>
                <a:spcPts val="450"/>
              </a:spcBef>
              <a:buSzPct val="100000"/>
              <a:buFont typeface="Courier New" panose="02070309020205020404" pitchFamily="49" charset="0"/>
              <a:buChar char="o"/>
              <a:defRPr/>
            </a:pPr>
            <a:r>
              <a:rPr lang="en-US" sz="3300" i="0" dirty="0"/>
              <a:t>Advisors</a:t>
            </a:r>
          </a:p>
          <a:p>
            <a:pPr marL="231775" indent="-231775" defTabSz="685800">
              <a:lnSpc>
                <a:spcPct val="120000"/>
              </a:lnSpc>
              <a:spcBef>
                <a:spcPts val="450"/>
              </a:spcBef>
              <a:buSzPct val="100000"/>
              <a:buFont typeface="Courier New" panose="02070309020205020404" pitchFamily="49" charset="0"/>
              <a:buChar char="o"/>
              <a:defRPr/>
            </a:pPr>
            <a:r>
              <a:rPr lang="en-US" sz="3600" dirty="0"/>
              <a:t>Peer-to-peer</a:t>
            </a:r>
          </a:p>
        </p:txBody>
      </p:sp>
      <p:sp>
        <p:nvSpPr>
          <p:cNvPr id="2" name="Rectangle 1"/>
          <p:cNvSpPr/>
          <p:nvPr/>
        </p:nvSpPr>
        <p:spPr>
          <a:xfrm>
            <a:off x="533152" y="1364540"/>
            <a:ext cx="4750468" cy="427746"/>
          </a:xfrm>
          <a:prstGeom prst="rect">
            <a:avLst/>
          </a:prstGeom>
        </p:spPr>
        <p:txBody>
          <a:bodyPr wrap="none">
            <a:spAutoFit/>
          </a:bodyPr>
          <a:lstStyle/>
          <a:p>
            <a:pPr defTabSz="685800">
              <a:lnSpc>
                <a:spcPct val="120000"/>
              </a:lnSpc>
              <a:spcBef>
                <a:spcPts val="900"/>
              </a:spcBef>
              <a:defRPr/>
            </a:pPr>
            <a:r>
              <a:rPr lang="en-US" sz="2000" dirty="0"/>
              <a:t>TA provision through a variety of means:</a:t>
            </a:r>
          </a:p>
        </p:txBody>
      </p:sp>
    </p:spTree>
    <p:extLst>
      <p:ext uri="{BB962C8B-B14F-4D97-AF65-F5344CB8AC3E}">
        <p14:creationId xmlns:p14="http://schemas.microsoft.com/office/powerpoint/2010/main" val="1671713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36" y="484741"/>
            <a:ext cx="7273605" cy="804129"/>
          </a:xfrm>
        </p:spPr>
        <p:txBody>
          <a:bodyPr>
            <a:noAutofit/>
          </a:bodyPr>
          <a:lstStyle/>
          <a:p>
            <a:r>
              <a:rPr lang="en-US" sz="3600" dirty="0">
                <a:solidFill>
                  <a:srgbClr val="58595B"/>
                </a:solidFill>
                <a:latin typeface="BrownPro" panose="02010804010101010102" pitchFamily="50" charset="0"/>
              </a:rPr>
              <a:t>SolSmart Advisors</a:t>
            </a:r>
          </a:p>
        </p:txBody>
      </p:sp>
      <p:sp>
        <p:nvSpPr>
          <p:cNvPr id="4" name="Content Placeholder 2"/>
          <p:cNvSpPr txBox="1">
            <a:spLocks/>
          </p:cNvSpPr>
          <p:nvPr/>
        </p:nvSpPr>
        <p:spPr>
          <a:xfrm>
            <a:off x="699847" y="1627124"/>
            <a:ext cx="6552723" cy="4746135"/>
          </a:xfrm>
          <a:prstGeom prst="rect">
            <a:avLst/>
          </a:prstGeom>
        </p:spPr>
        <p:txBody>
          <a:bodyPr vert="horz" lIns="68580" tIns="34290" rIns="68580" bIns="34290" rtlCol="0">
            <a:normAutofit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342900" indent="-342900" defTabSz="685800">
              <a:lnSpc>
                <a:spcPct val="110000"/>
              </a:lnSpc>
              <a:spcBef>
                <a:spcPts val="0"/>
              </a:spcBef>
              <a:spcAft>
                <a:spcPts val="1200"/>
              </a:spcAft>
              <a:buFont typeface="Wingdings" panose="05000000000000000000" pitchFamily="2" charset="2"/>
              <a:buChar char="q"/>
              <a:defRPr/>
            </a:pPr>
            <a:r>
              <a:rPr lang="en-US" sz="2000" b="1" dirty="0">
                <a:solidFill>
                  <a:schemeClr val="tx1"/>
                </a:solidFill>
              </a:rPr>
              <a:t>Program-funded temporary staff </a:t>
            </a:r>
            <a:r>
              <a:rPr lang="en-US" sz="2000" dirty="0">
                <a:solidFill>
                  <a:schemeClr val="tx1"/>
                </a:solidFill>
              </a:rPr>
              <a:t>to help communities achieve designation.</a:t>
            </a:r>
          </a:p>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Advisors </a:t>
            </a:r>
            <a:r>
              <a:rPr lang="en-US" sz="2000" b="1" dirty="0">
                <a:solidFill>
                  <a:schemeClr val="tx1"/>
                </a:solidFill>
              </a:rPr>
              <a:t>evaluate existing local government standards</a:t>
            </a:r>
            <a:r>
              <a:rPr lang="en-US" sz="2000" dirty="0">
                <a:solidFill>
                  <a:schemeClr val="tx1"/>
                </a:solidFill>
              </a:rPr>
              <a:t>, </a:t>
            </a:r>
            <a:r>
              <a:rPr lang="en-US" sz="2000" b="1" dirty="0">
                <a:solidFill>
                  <a:schemeClr val="tx1"/>
                </a:solidFill>
              </a:rPr>
              <a:t>processes</a:t>
            </a:r>
            <a:r>
              <a:rPr lang="en-US" sz="2000" dirty="0">
                <a:solidFill>
                  <a:schemeClr val="tx1"/>
                </a:solidFill>
              </a:rPr>
              <a:t>, and </a:t>
            </a:r>
            <a:r>
              <a:rPr lang="en-US" sz="2000" b="1" dirty="0">
                <a:solidFill>
                  <a:schemeClr val="tx1"/>
                </a:solidFill>
              </a:rPr>
              <a:t>apply industry-leading best practices</a:t>
            </a:r>
            <a:r>
              <a:rPr lang="en-US" sz="2000" dirty="0">
                <a:solidFill>
                  <a:schemeClr val="tx1"/>
                </a:solidFill>
              </a:rPr>
              <a:t> that move a community toward designation.</a:t>
            </a:r>
          </a:p>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SolSmart Advisors assist communities through </a:t>
            </a:r>
            <a:r>
              <a:rPr lang="en-US" sz="2000" b="1" dirty="0">
                <a:solidFill>
                  <a:schemeClr val="tx1"/>
                </a:solidFill>
              </a:rPr>
              <a:t>engagements lasting from six months to one year.</a:t>
            </a:r>
          </a:p>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Equates to </a:t>
            </a:r>
            <a:r>
              <a:rPr lang="en-US" sz="2000" b="1" dirty="0">
                <a:solidFill>
                  <a:schemeClr val="tx1"/>
                </a:solidFill>
              </a:rPr>
              <a:t>hundreds of hours </a:t>
            </a:r>
            <a:r>
              <a:rPr lang="en-US" sz="2000" dirty="0">
                <a:solidFill>
                  <a:schemeClr val="tx1"/>
                </a:solidFill>
              </a:rPr>
              <a:t>of in-person technical assistance for communities receiving an Advisor.</a:t>
            </a:r>
          </a:p>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Accessing local/regional expertise to further </a:t>
            </a:r>
            <a:r>
              <a:rPr lang="en-US" sz="2000" dirty="0" err="1">
                <a:solidFill>
                  <a:schemeClr val="tx1"/>
                </a:solidFill>
              </a:rPr>
              <a:t>SolSmart’s</a:t>
            </a:r>
            <a:r>
              <a:rPr lang="en-US" sz="2000" dirty="0">
                <a:solidFill>
                  <a:schemeClr val="tx1"/>
                </a:solidFill>
              </a:rPr>
              <a:t> soft cost reduction goals</a:t>
            </a:r>
          </a:p>
          <a:p>
            <a:pPr marL="342900" indent="-342900" defTabSz="685800">
              <a:lnSpc>
                <a:spcPct val="110000"/>
              </a:lnSpc>
              <a:spcBef>
                <a:spcPts val="0"/>
              </a:spcBef>
              <a:spcAft>
                <a:spcPts val="1200"/>
              </a:spcAft>
              <a:buFont typeface="Wingdings" panose="05000000000000000000" pitchFamily="2" charset="2"/>
              <a:buChar char="q"/>
              <a:defRPr/>
            </a:pPr>
            <a:endParaRPr lang="en-US" b="1" dirty="0">
              <a:solidFill>
                <a:schemeClr val="tx1"/>
              </a:solidFill>
            </a:endParaRPr>
          </a:p>
        </p:txBody>
      </p:sp>
      <p:pic>
        <p:nvPicPr>
          <p:cNvPr id="5" name="Picture 4">
            <a:extLst>
              <a:ext uri="{FF2B5EF4-FFF2-40B4-BE49-F238E27FC236}">
                <a16:creationId xmlns:a16="http://schemas.microsoft.com/office/drawing/2014/main" id="{D882ABB7-EFE8-47C1-B15E-C9D315B07770}"/>
              </a:ext>
            </a:extLst>
          </p:cNvPr>
          <p:cNvPicPr>
            <a:picLocks noChangeAspect="1"/>
          </p:cNvPicPr>
          <p:nvPr/>
        </p:nvPicPr>
        <p:blipFill>
          <a:blip r:embed="rId2"/>
          <a:stretch>
            <a:fillRect/>
          </a:stretch>
        </p:blipFill>
        <p:spPr>
          <a:xfrm>
            <a:off x="7450749" y="4913972"/>
            <a:ext cx="1606662" cy="1463040"/>
          </a:xfrm>
          <a:prstGeom prst="rect">
            <a:avLst/>
          </a:prstGeom>
        </p:spPr>
      </p:pic>
    </p:spTree>
    <p:extLst>
      <p:ext uri="{BB962C8B-B14F-4D97-AF65-F5344CB8AC3E}">
        <p14:creationId xmlns:p14="http://schemas.microsoft.com/office/powerpoint/2010/main" val="1604024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58595B"/>
                </a:solidFill>
                <a:latin typeface="BrownPro" panose="02010804010101010102" pitchFamily="50" charset="0"/>
              </a:rPr>
              <a:t>SolSmart Advisors</a:t>
            </a:r>
          </a:p>
        </p:txBody>
      </p:sp>
      <p:sp>
        <p:nvSpPr>
          <p:cNvPr id="7" name="Rectangle 6">
            <a:extLst>
              <a:ext uri="{FF2B5EF4-FFF2-40B4-BE49-F238E27FC236}">
                <a16:creationId xmlns:a16="http://schemas.microsoft.com/office/drawing/2014/main" id="{66140515-EA4F-4A04-ABBA-BD26652FE66A}"/>
              </a:ext>
            </a:extLst>
          </p:cNvPr>
          <p:cNvSpPr/>
          <p:nvPr/>
        </p:nvSpPr>
        <p:spPr>
          <a:xfrm>
            <a:off x="553479" y="1294947"/>
            <a:ext cx="8798341" cy="5337359"/>
          </a:xfrm>
          <a:prstGeom prst="rect">
            <a:avLst/>
          </a:prstGeom>
        </p:spPr>
        <p:txBody>
          <a:bodyPr wrap="square">
            <a:spAutoFit/>
          </a:bodyPr>
          <a:lstStyle/>
          <a:p>
            <a:pPr marL="285750"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Round 1: Individuals serving communities nationwide</a:t>
            </a:r>
          </a:p>
          <a:p>
            <a:pPr marL="742950" lvl="1"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Oklahoma City, OK</a:t>
            </a:r>
          </a:p>
          <a:p>
            <a:pPr marL="742950" lvl="1"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Philadelphia, PA region</a:t>
            </a:r>
          </a:p>
          <a:p>
            <a:pPr marL="742950" lvl="1"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Providence, RI</a:t>
            </a:r>
          </a:p>
          <a:p>
            <a:pPr marL="742950" lvl="1"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Atlanta, GA region</a:t>
            </a:r>
          </a:p>
          <a:p>
            <a:pPr marL="742950" lvl="1"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And more…</a:t>
            </a:r>
          </a:p>
          <a:p>
            <a:pPr marL="285750"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Round 2: Individuals and organizations serving communities nationwide</a:t>
            </a:r>
          </a:p>
          <a:p>
            <a:pPr marL="742950" lvl="1"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Great Plains Institute</a:t>
            </a:r>
          </a:p>
          <a:p>
            <a:pPr marL="742950" lvl="1"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Midwest Renewable Energy Association</a:t>
            </a:r>
          </a:p>
          <a:p>
            <a:pPr marL="742950" lvl="1"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City University of New York</a:t>
            </a:r>
          </a:p>
          <a:p>
            <a:pPr marL="742950" lvl="1"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Metropolitan Mayors Caucus</a:t>
            </a:r>
          </a:p>
          <a:p>
            <a:pPr marL="742950" lvl="1"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And more…</a:t>
            </a:r>
          </a:p>
        </p:txBody>
      </p:sp>
    </p:spTree>
    <p:extLst>
      <p:ext uri="{BB962C8B-B14F-4D97-AF65-F5344CB8AC3E}">
        <p14:creationId xmlns:p14="http://schemas.microsoft.com/office/powerpoint/2010/main" val="1825978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70" y="547518"/>
            <a:ext cx="8079581" cy="706546"/>
          </a:xfrm>
        </p:spPr>
        <p:txBody>
          <a:bodyPr>
            <a:normAutofit/>
          </a:bodyPr>
          <a:lstStyle/>
          <a:p>
            <a:r>
              <a:rPr lang="en-US" sz="4100" dirty="0">
                <a:solidFill>
                  <a:srgbClr val="58595B"/>
                </a:solidFill>
                <a:latin typeface="BrownPro" panose="02010804010101010102" pitchFamily="50" charset="0"/>
              </a:rPr>
              <a:t>Peer Mentor Network</a:t>
            </a:r>
          </a:p>
        </p:txBody>
      </p:sp>
      <p:sp>
        <p:nvSpPr>
          <p:cNvPr id="4" name="Rectangle 3"/>
          <p:cNvSpPr/>
          <p:nvPr/>
        </p:nvSpPr>
        <p:spPr>
          <a:xfrm>
            <a:off x="542970" y="1562026"/>
            <a:ext cx="7954044" cy="4914166"/>
          </a:xfrm>
          <a:prstGeom prst="rect">
            <a:avLst/>
          </a:prstGeom>
        </p:spPr>
        <p:txBody>
          <a:bodyPr wrap="square">
            <a:spAutoFit/>
          </a:bodyPr>
          <a:lstStyle/>
          <a:p>
            <a:pPr marL="285750"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Engage online, over the phone, or at SolSmart events with “peer mentors” who have applied best practices in their own communities. </a:t>
            </a:r>
          </a:p>
          <a:p>
            <a:pPr marL="285750"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Peer Mentors include:</a:t>
            </a:r>
          </a:p>
          <a:p>
            <a:pPr marL="628650" lvl="1" indent="-285750" defTabSz="685800">
              <a:spcBef>
                <a:spcPts val="450"/>
              </a:spcBef>
              <a:spcAft>
                <a:spcPts val="600"/>
              </a:spcAft>
              <a:buFont typeface="Wingdings" panose="05000000000000000000" pitchFamily="2" charset="2"/>
              <a:buChar char="q"/>
              <a:defRPr/>
            </a:pPr>
            <a:r>
              <a:rPr lang="en-US" sz="1600" kern="0" dirty="0">
                <a:solidFill>
                  <a:sysClr val="windowText" lastClr="000000"/>
                </a:solidFill>
              </a:rPr>
              <a:t>Municipal/county staff</a:t>
            </a:r>
          </a:p>
          <a:p>
            <a:pPr marL="628650" lvl="1" indent="-285750" defTabSz="685800">
              <a:spcBef>
                <a:spcPts val="450"/>
              </a:spcBef>
              <a:spcAft>
                <a:spcPts val="600"/>
              </a:spcAft>
              <a:buFont typeface="Wingdings" panose="05000000000000000000" pitchFamily="2" charset="2"/>
              <a:buChar char="q"/>
              <a:defRPr/>
            </a:pPr>
            <a:r>
              <a:rPr lang="en-US" sz="1600" kern="0" dirty="0">
                <a:solidFill>
                  <a:sysClr val="windowText" lastClr="000000"/>
                </a:solidFill>
              </a:rPr>
              <a:t>Elected officials</a:t>
            </a:r>
          </a:p>
          <a:p>
            <a:pPr marL="628650" lvl="1" indent="-285750" defTabSz="685800">
              <a:spcBef>
                <a:spcPts val="450"/>
              </a:spcBef>
              <a:spcAft>
                <a:spcPts val="600"/>
              </a:spcAft>
              <a:buFont typeface="Wingdings" panose="05000000000000000000" pitchFamily="2" charset="2"/>
              <a:buChar char="q"/>
              <a:defRPr/>
            </a:pPr>
            <a:r>
              <a:rPr lang="en-US" sz="1600" kern="0" dirty="0">
                <a:solidFill>
                  <a:sysClr val="windowText" lastClr="000000"/>
                </a:solidFill>
              </a:rPr>
              <a:t>University and technical college staff</a:t>
            </a:r>
          </a:p>
          <a:p>
            <a:pPr marL="628650" lvl="1" indent="-285750" defTabSz="685800">
              <a:spcBef>
                <a:spcPts val="450"/>
              </a:spcBef>
              <a:spcAft>
                <a:spcPts val="600"/>
              </a:spcAft>
              <a:buFont typeface="Wingdings" panose="05000000000000000000" pitchFamily="2" charset="2"/>
              <a:buChar char="q"/>
              <a:defRPr/>
            </a:pPr>
            <a:r>
              <a:rPr lang="en-US" sz="1600" kern="0" dirty="0">
                <a:solidFill>
                  <a:sysClr val="windowText" lastClr="000000"/>
                </a:solidFill>
              </a:rPr>
              <a:t>Community leaders</a:t>
            </a:r>
          </a:p>
          <a:p>
            <a:pPr marL="628650" lvl="1" indent="-285750" defTabSz="685800">
              <a:spcBef>
                <a:spcPts val="450"/>
              </a:spcBef>
              <a:spcAft>
                <a:spcPts val="600"/>
              </a:spcAft>
              <a:buFont typeface="Wingdings" panose="05000000000000000000" pitchFamily="2" charset="2"/>
              <a:buChar char="q"/>
              <a:defRPr/>
            </a:pPr>
            <a:r>
              <a:rPr lang="en-US" sz="1600" kern="0" dirty="0">
                <a:solidFill>
                  <a:sysClr val="windowText" lastClr="000000"/>
                </a:solidFill>
              </a:rPr>
              <a:t>Solar professionals</a:t>
            </a:r>
          </a:p>
          <a:p>
            <a:pPr marL="285750"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Peer Mentors will be vetted and trained by SolSmart staff.</a:t>
            </a:r>
          </a:p>
          <a:p>
            <a:pPr marL="285750" indent="-285750" defTabSz="685800">
              <a:spcBef>
                <a:spcPts val="450"/>
              </a:spcBef>
              <a:spcAft>
                <a:spcPts val="600"/>
              </a:spcAft>
              <a:buFont typeface="Wingdings" panose="05000000000000000000" pitchFamily="2" charset="2"/>
              <a:buChar char="q"/>
              <a:defRPr/>
            </a:pPr>
            <a:r>
              <a:rPr lang="en-US" sz="2000" kern="0" dirty="0">
                <a:solidFill>
                  <a:prstClr val="black">
                    <a:lumMod val="85000"/>
                    <a:lumOff val="15000"/>
                  </a:prstClr>
                </a:solidFill>
              </a:rPr>
              <a:t>Benefits for Peer Mentors include travel stipends, SolSmart badges/awards, recognition on the SolSmart website, and other special perks.</a:t>
            </a:r>
          </a:p>
        </p:txBody>
      </p:sp>
      <p:pic>
        <p:nvPicPr>
          <p:cNvPr id="5" name="Picture 4"/>
          <p:cNvPicPr>
            <a:picLocks noChangeAspect="1"/>
          </p:cNvPicPr>
          <p:nvPr/>
        </p:nvPicPr>
        <p:blipFill>
          <a:blip r:embed="rId3"/>
          <a:stretch>
            <a:fillRect/>
          </a:stretch>
        </p:blipFill>
        <p:spPr>
          <a:xfrm>
            <a:off x="6261067" y="2884496"/>
            <a:ext cx="2034634" cy="1852757"/>
          </a:xfrm>
          <a:prstGeom prst="rect">
            <a:avLst/>
          </a:prstGeom>
        </p:spPr>
      </p:pic>
    </p:spTree>
    <p:extLst>
      <p:ext uri="{BB962C8B-B14F-4D97-AF65-F5344CB8AC3E}">
        <p14:creationId xmlns:p14="http://schemas.microsoft.com/office/powerpoint/2010/main" val="3086178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BrownPro" panose="02010804010101010102" pitchFamily="50" charset="0"/>
              </a:rPr>
              <a:t>Q &amp; A</a:t>
            </a:r>
          </a:p>
        </p:txBody>
      </p:sp>
      <p:sp>
        <p:nvSpPr>
          <p:cNvPr id="10" name="Text Placeholder 1"/>
          <p:cNvSpPr>
            <a:spLocks noGrp="1"/>
          </p:cNvSpPr>
          <p:nvPr>
            <p:ph type="body" sz="quarter" idx="11"/>
          </p:nvPr>
        </p:nvSpPr>
        <p:spPr>
          <a:xfrm>
            <a:off x="0" y="4246593"/>
            <a:ext cx="9144000" cy="428374"/>
          </a:xfrm>
        </p:spPr>
        <p:txBody>
          <a:bodyPr/>
          <a:lstStyle/>
          <a:p>
            <a:pPr algn="ctr"/>
            <a:r>
              <a:rPr lang="en-US" sz="2400" b="1" dirty="0"/>
              <a:t>Zach Greene</a:t>
            </a:r>
          </a:p>
        </p:txBody>
      </p:sp>
      <p:sp>
        <p:nvSpPr>
          <p:cNvPr id="11" name="TextBox 10"/>
          <p:cNvSpPr txBox="1"/>
          <p:nvPr/>
        </p:nvSpPr>
        <p:spPr>
          <a:xfrm>
            <a:off x="2829019" y="4838211"/>
            <a:ext cx="3252486" cy="1754326"/>
          </a:xfrm>
          <a:prstGeom prst="rect">
            <a:avLst/>
          </a:prstGeom>
          <a:noFill/>
        </p:spPr>
        <p:txBody>
          <a:bodyPr wrap="square" rtlCol="0">
            <a:spAutoFit/>
          </a:bodyPr>
          <a:lstStyle/>
          <a:p>
            <a:pPr algn="ctr"/>
            <a:r>
              <a:rPr lang="en-US" dirty="0"/>
              <a:t>Program Director, SolSmart Technical Assistance Provider</a:t>
            </a:r>
          </a:p>
          <a:p>
            <a:pPr algn="ctr"/>
            <a:r>
              <a:rPr lang="en-US" dirty="0"/>
              <a:t>The Solar Foundation</a:t>
            </a:r>
          </a:p>
          <a:p>
            <a:pPr algn="ctr"/>
            <a:r>
              <a:rPr lang="en-US" dirty="0"/>
              <a:t>202-866-0895</a:t>
            </a:r>
          </a:p>
          <a:p>
            <a:pPr algn="ctr"/>
            <a:r>
              <a:rPr lang="en-US" dirty="0">
                <a:hlinkClick r:id="rId3"/>
              </a:rPr>
              <a:t>zgreene@solarfound.org</a:t>
            </a:r>
            <a:r>
              <a:rPr lang="en-US" dirty="0"/>
              <a:t> </a:t>
            </a:r>
          </a:p>
          <a:p>
            <a:pPr algn="ctr"/>
            <a:endParaRPr lang="en-US" dirty="0"/>
          </a:p>
        </p:txBody>
      </p:sp>
      <p:pic>
        <p:nvPicPr>
          <p:cNvPr id="1028" name="Picture 4" descr="Zachary Greene">
            <a:extLst>
              <a:ext uri="{FF2B5EF4-FFF2-40B4-BE49-F238E27FC236}">
                <a16:creationId xmlns:a16="http://schemas.microsoft.com/office/drawing/2014/main" id="{2FCFD4E6-0774-450A-B5F5-B9AE40B53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674" y="1532173"/>
            <a:ext cx="2551176" cy="255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794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038" y="477329"/>
            <a:ext cx="7543800" cy="3566160"/>
          </a:xfrm>
        </p:spPr>
        <p:txBody>
          <a:bodyPr/>
          <a:lstStyle/>
          <a:p>
            <a:pPr>
              <a:defRPr/>
            </a:pPr>
            <a:r>
              <a:rPr lang="en-US" sz="4050" dirty="0"/>
              <a:t>Municipal Collaboration</a:t>
            </a:r>
            <a:br>
              <a:rPr lang="en-US" sz="4050" dirty="0"/>
            </a:br>
            <a:r>
              <a:rPr lang="en-US" sz="4050" dirty="0"/>
              <a:t>to Become </a:t>
            </a:r>
            <a:r>
              <a:rPr lang="en-US" sz="4050" b="1" dirty="0">
                <a:solidFill>
                  <a:schemeClr val="accent1">
                    <a:lumMod val="75000"/>
                  </a:schemeClr>
                </a:solidFill>
              </a:rPr>
              <a:t>SolSmart</a:t>
            </a:r>
            <a:br>
              <a:rPr lang="en-US" sz="4050" dirty="0"/>
            </a:br>
            <a:endParaRPr lang="en-US" sz="4050" dirty="0"/>
          </a:p>
        </p:txBody>
      </p:sp>
      <p:sp>
        <p:nvSpPr>
          <p:cNvPr id="3" name="Subtitle 2"/>
          <p:cNvSpPr>
            <a:spLocks noGrp="1"/>
          </p:cNvSpPr>
          <p:nvPr>
            <p:ph type="subTitle" idx="1"/>
          </p:nvPr>
        </p:nvSpPr>
        <p:spPr>
          <a:xfrm>
            <a:off x="825038" y="4455621"/>
            <a:ext cx="8143598" cy="1143000"/>
          </a:xfrm>
        </p:spPr>
        <p:txBody>
          <a:bodyPr rtlCol="0">
            <a:normAutofit/>
          </a:bodyPr>
          <a:lstStyle/>
          <a:p>
            <a:pPr eaLnBrk="1" fontAlgn="auto" hangingPunct="1">
              <a:defRPr/>
            </a:pPr>
            <a:r>
              <a:rPr lang="en-US" sz="2000" b="1" i="1" dirty="0">
                <a:solidFill>
                  <a:schemeClr val="accent6">
                    <a:lumMod val="50000"/>
                  </a:schemeClr>
                </a:solidFill>
              </a:rPr>
              <a:t>Edith makra. Director of environmental initiatives Charles Dabah, Program Assistant</a:t>
            </a:r>
          </a:p>
          <a:p>
            <a:pPr eaLnBrk="1" fontAlgn="auto" hangingPunct="1">
              <a:defRPr/>
            </a:pPr>
            <a:endParaRPr lang="en-US" b="1" i="1" dirty="0">
              <a:solidFill>
                <a:schemeClr val="accent6">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697" y="2260409"/>
            <a:ext cx="2355873" cy="965056"/>
          </a:xfrm>
          <a:prstGeom prst="rect">
            <a:avLst/>
          </a:prstGeom>
          <a:ln>
            <a:solidFill>
              <a:schemeClr val="bg1">
                <a:lumMod val="65000"/>
              </a:schemeClr>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697" y="159931"/>
            <a:ext cx="2540939" cy="137167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5598" y="534484"/>
            <a:ext cx="7543800" cy="1088068"/>
          </a:xfrm>
        </p:spPr>
        <p:txBody>
          <a:bodyPr>
            <a:normAutofit/>
          </a:bodyPr>
          <a:lstStyle/>
          <a:p>
            <a:r>
              <a:rPr lang="en-US" dirty="0"/>
              <a:t>The Greenest Region </a:t>
            </a:r>
            <a:r>
              <a:rPr lang="en-US" b="1" dirty="0"/>
              <a:t>Compact</a:t>
            </a:r>
            <a:r>
              <a:rPr lang="en-US" dirty="0"/>
              <a:t> </a:t>
            </a:r>
          </a:p>
        </p:txBody>
      </p:sp>
      <p:sp>
        <p:nvSpPr>
          <p:cNvPr id="8" name="Content Placeholder 7"/>
          <p:cNvSpPr>
            <a:spLocks noGrp="1"/>
          </p:cNvSpPr>
          <p:nvPr>
            <p:ph sz="half" idx="1"/>
          </p:nvPr>
        </p:nvSpPr>
        <p:spPr>
          <a:xfrm>
            <a:off x="166883" y="2230203"/>
            <a:ext cx="8628094" cy="3416300"/>
          </a:xfrm>
        </p:spPr>
        <p:txBody>
          <a:bodyPr>
            <a:normAutofit lnSpcReduction="10000"/>
          </a:bodyPr>
          <a:lstStyle/>
          <a:p>
            <a:pPr marL="0" indent="0">
              <a:buNone/>
            </a:pPr>
            <a:r>
              <a:rPr lang="en-US" i="1" dirty="0">
                <a:solidFill>
                  <a:schemeClr val="accent1">
                    <a:lumMod val="75000"/>
                  </a:schemeClr>
                </a:solidFill>
              </a:rPr>
              <a:t>		49 Consensus Sustainability Goals in 10 Categories</a:t>
            </a:r>
          </a:p>
          <a:p>
            <a:pPr marL="0" indent="0">
              <a:buNone/>
            </a:pPr>
            <a:r>
              <a:rPr lang="en-US" sz="2700" dirty="0"/>
              <a:t>	Climate</a:t>
            </a:r>
          </a:p>
          <a:p>
            <a:pPr marL="0" indent="0">
              <a:buNone/>
            </a:pPr>
            <a:r>
              <a:rPr lang="en-US" sz="2700" dirty="0"/>
              <a:t>	Economic Development</a:t>
            </a:r>
          </a:p>
          <a:p>
            <a:pPr marL="0" indent="0">
              <a:buNone/>
            </a:pPr>
            <a:r>
              <a:rPr lang="en-US" sz="2700" dirty="0"/>
              <a:t>	Energy</a:t>
            </a:r>
          </a:p>
          <a:p>
            <a:pPr marL="0" indent="0">
              <a:buNone/>
            </a:pPr>
            <a:r>
              <a:rPr lang="en-US" sz="2700" dirty="0"/>
              <a:t>	Land</a:t>
            </a:r>
          </a:p>
          <a:p>
            <a:pPr marL="0" indent="0">
              <a:buNone/>
            </a:pPr>
            <a:r>
              <a:rPr lang="en-US" sz="2700" dirty="0"/>
              <a:t>	Leadership</a:t>
            </a:r>
          </a:p>
          <a:p>
            <a:pPr>
              <a:buFont typeface="Wingdings" panose="05000000000000000000" pitchFamily="2" charset="2"/>
              <a:buChar char="§"/>
            </a:pPr>
            <a:endParaRPr lang="en-US" sz="750" b="1" dirty="0">
              <a:solidFill>
                <a:schemeClr val="accent1">
                  <a:lumMod val="75000"/>
                </a:schemeClr>
              </a:solidFill>
            </a:endParaRPr>
          </a:p>
          <a:p>
            <a:pPr>
              <a:buFont typeface="Wingdings" panose="05000000000000000000" pitchFamily="2" charset="2"/>
              <a:buChar char="§"/>
            </a:pPr>
            <a:endParaRPr lang="en-US" sz="2400" b="1" dirty="0">
              <a:solidFill>
                <a:schemeClr val="accent1">
                  <a:lumMod val="75000"/>
                </a:schemeClr>
              </a:solidFill>
            </a:endParaRPr>
          </a:p>
          <a:p>
            <a:pPr marL="0" indent="0">
              <a:buNone/>
            </a:pPr>
            <a:endParaRPr lang="en-US" sz="1800" dirty="0"/>
          </a:p>
        </p:txBody>
      </p:sp>
      <p:sp>
        <p:nvSpPr>
          <p:cNvPr id="9" name="Content Placeholder 8"/>
          <p:cNvSpPr>
            <a:spLocks noGrp="1"/>
          </p:cNvSpPr>
          <p:nvPr>
            <p:ph sz="half" idx="2"/>
          </p:nvPr>
        </p:nvSpPr>
        <p:spPr>
          <a:xfrm>
            <a:off x="5081418" y="2329883"/>
            <a:ext cx="3703320" cy="3017520"/>
          </a:xfrm>
        </p:spPr>
        <p:txBody>
          <a:bodyPr>
            <a:normAutofit lnSpcReduction="10000"/>
          </a:bodyPr>
          <a:lstStyle/>
          <a:p>
            <a:endParaRPr lang="en-US" dirty="0"/>
          </a:p>
          <a:p>
            <a:r>
              <a:rPr lang="en-US" sz="2700" dirty="0"/>
              <a:t>Mobility</a:t>
            </a:r>
          </a:p>
          <a:p>
            <a:r>
              <a:rPr lang="en-US" sz="2700" dirty="0"/>
              <a:t>Municipal Operations</a:t>
            </a:r>
          </a:p>
          <a:p>
            <a:r>
              <a:rPr lang="en-US" sz="2700" dirty="0"/>
              <a:t>Sustainable Communities</a:t>
            </a:r>
          </a:p>
          <a:p>
            <a:r>
              <a:rPr lang="en-US" sz="2700" dirty="0"/>
              <a:t>Water </a:t>
            </a:r>
          </a:p>
          <a:p>
            <a:r>
              <a:rPr lang="en-US" sz="2700" dirty="0"/>
              <a:t>Waste</a:t>
            </a:r>
          </a:p>
          <a:p>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98" y="4177521"/>
            <a:ext cx="437530" cy="43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951" y="4333844"/>
            <a:ext cx="450395" cy="45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0930" y="4784135"/>
            <a:ext cx="494895" cy="48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37954" r="48601"/>
          <a:stretch/>
        </p:blipFill>
        <p:spPr bwMode="auto">
          <a:xfrm>
            <a:off x="2915815" y="1245064"/>
            <a:ext cx="423074" cy="42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9188" y="3321204"/>
            <a:ext cx="378737" cy="37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9188" y="2791320"/>
            <a:ext cx="347071" cy="41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220" y="2568997"/>
            <a:ext cx="456839" cy="45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599" y="3610613"/>
            <a:ext cx="448460" cy="45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598" y="3223667"/>
            <a:ext cx="354968" cy="35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5-Point Star 1"/>
          <p:cNvSpPr/>
          <p:nvPr/>
        </p:nvSpPr>
        <p:spPr>
          <a:xfrm>
            <a:off x="485599" y="4718486"/>
            <a:ext cx="437530" cy="3954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33700" y="3852313"/>
            <a:ext cx="494895" cy="363893"/>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0186" y="5157188"/>
            <a:ext cx="2783440" cy="1277731"/>
          </a:xfrm>
          <a:prstGeom prst="rect">
            <a:avLst/>
          </a:prstGeom>
        </p:spPr>
      </p:pic>
    </p:spTree>
    <p:extLst>
      <p:ext uri="{BB962C8B-B14F-4D97-AF65-F5344CB8AC3E}">
        <p14:creationId xmlns:p14="http://schemas.microsoft.com/office/powerpoint/2010/main" val="4029371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00208" y="1165073"/>
            <a:ext cx="5051425" cy="4725987"/>
          </a:xfrm>
        </p:spPr>
      </p:pic>
      <p:sp>
        <p:nvSpPr>
          <p:cNvPr id="10" name="Content Placeholder 9"/>
          <p:cNvSpPr>
            <a:spLocks noGrp="1"/>
          </p:cNvSpPr>
          <p:nvPr>
            <p:ph sz="half" idx="4294967295"/>
          </p:nvPr>
        </p:nvSpPr>
        <p:spPr>
          <a:xfrm>
            <a:off x="5327650" y="2880617"/>
            <a:ext cx="3816350" cy="2204950"/>
          </a:xfrm>
          <a:ln>
            <a:solidFill>
              <a:schemeClr val="accent1">
                <a:lumMod val="75000"/>
              </a:schemeClr>
            </a:solidFill>
          </a:ln>
        </p:spPr>
        <p:txBody>
          <a:bodyPr/>
          <a:lstStyle/>
          <a:p>
            <a:pPr>
              <a:buFont typeface="Wingdings" panose="05000000000000000000" pitchFamily="2" charset="2"/>
              <a:buChar char="§"/>
            </a:pPr>
            <a:r>
              <a:rPr lang="en-US" dirty="0"/>
              <a:t>105 GRC Communities</a:t>
            </a:r>
          </a:p>
          <a:p>
            <a:pPr>
              <a:buFont typeface="Wingdings" panose="05000000000000000000" pitchFamily="2" charset="2"/>
              <a:buChar char="§"/>
            </a:pPr>
            <a:r>
              <a:rPr lang="en-US" dirty="0"/>
              <a:t>10 Councils of Governments</a:t>
            </a:r>
          </a:p>
          <a:p>
            <a:pPr>
              <a:buFont typeface="Wingdings" panose="05000000000000000000" pitchFamily="2" charset="2"/>
              <a:buChar char="§"/>
            </a:pPr>
            <a:r>
              <a:rPr lang="en-US" dirty="0"/>
              <a:t>5.2 million residents</a:t>
            </a:r>
          </a:p>
          <a:p>
            <a:pPr>
              <a:buFont typeface="Wingdings" panose="05000000000000000000" pitchFamily="2" charset="2"/>
              <a:buChar char="§"/>
            </a:pPr>
            <a:r>
              <a:rPr lang="en-US" dirty="0"/>
              <a:t>Largest regional collaborative in US</a:t>
            </a:r>
          </a:p>
        </p:txBody>
      </p:sp>
      <p:pic>
        <p:nvPicPr>
          <p:cNvPr id="11" name="Picture 10"/>
          <p:cNvPicPr>
            <a:picLocks noChangeAspect="1"/>
          </p:cNvPicPr>
          <p:nvPr/>
        </p:nvPicPr>
        <p:blipFill>
          <a:blip r:embed="rId4"/>
          <a:stretch>
            <a:fillRect/>
          </a:stretch>
        </p:blipFill>
        <p:spPr>
          <a:xfrm>
            <a:off x="5304792" y="348694"/>
            <a:ext cx="3410431" cy="1843360"/>
          </a:xfrm>
          <a:prstGeom prst="rect">
            <a:avLst/>
          </a:prstGeom>
        </p:spPr>
      </p:pic>
    </p:spTree>
    <p:extLst>
      <p:ext uri="{BB962C8B-B14F-4D97-AF65-F5344CB8AC3E}">
        <p14:creationId xmlns:p14="http://schemas.microsoft.com/office/powerpoint/2010/main" val="2756714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404040"/>
                </a:solidFill>
              </a:rPr>
              <a:t>GRC Sustainability</a:t>
            </a:r>
            <a:endParaRPr lang="en-US" dirty="0"/>
          </a:p>
        </p:txBody>
      </p:sp>
      <p:sp>
        <p:nvSpPr>
          <p:cNvPr id="3" name="Content Placeholder 2"/>
          <p:cNvSpPr>
            <a:spLocks noGrp="1"/>
          </p:cNvSpPr>
          <p:nvPr>
            <p:ph idx="1"/>
          </p:nvPr>
        </p:nvSpPr>
        <p:spPr>
          <a:xfrm>
            <a:off x="822959" y="1845734"/>
            <a:ext cx="8032942" cy="4023360"/>
          </a:xfrm>
        </p:spPr>
        <p:txBody>
          <a:bodyPr/>
          <a:lstStyle/>
          <a:p>
            <a:pPr marL="942975" lvl="1" indent="-742950" fontAlgn="base">
              <a:buClr>
                <a:srgbClr val="E48312"/>
              </a:buClr>
              <a:buFont typeface="+mj-lt"/>
              <a:buAutoNum type="arabicPeriod"/>
            </a:pPr>
            <a:r>
              <a:rPr lang="en-US" altLang="en-US" sz="3200" dirty="0">
                <a:solidFill>
                  <a:srgbClr val="404040"/>
                </a:solidFill>
              </a:rPr>
              <a:t>Greenest Region</a:t>
            </a:r>
            <a:r>
              <a:rPr lang="en-US" altLang="en-US" sz="3200" dirty="0">
                <a:solidFill>
                  <a:schemeClr val="accent2">
                    <a:lumMod val="75000"/>
                  </a:schemeClr>
                </a:solidFill>
              </a:rPr>
              <a:t> </a:t>
            </a:r>
            <a:r>
              <a:rPr lang="en-US" altLang="en-US" sz="3200" b="1" dirty="0">
                <a:solidFill>
                  <a:schemeClr val="accent2">
                    <a:lumMod val="75000"/>
                  </a:schemeClr>
                </a:solidFill>
              </a:rPr>
              <a:t>Compact</a:t>
            </a:r>
            <a:r>
              <a:rPr lang="en-US" altLang="en-US" sz="3200" dirty="0">
                <a:solidFill>
                  <a:schemeClr val="accent2">
                    <a:lumMod val="75000"/>
                  </a:schemeClr>
                </a:solidFill>
              </a:rPr>
              <a:t> </a:t>
            </a:r>
            <a:endParaRPr lang="en-US" altLang="en-US" sz="2400" dirty="0">
              <a:solidFill>
                <a:schemeClr val="accent2">
                  <a:lumMod val="75000"/>
                </a:schemeClr>
              </a:solidFill>
            </a:endParaRPr>
          </a:p>
          <a:p>
            <a:pPr marL="840105" lvl="2" indent="-457200" fontAlgn="base">
              <a:buClr>
                <a:srgbClr val="E48312"/>
              </a:buClr>
              <a:buFont typeface="+mj-lt"/>
              <a:buAutoNum type="alphaLcPeriod"/>
            </a:pPr>
            <a:r>
              <a:rPr lang="en-US" altLang="en-US" sz="2400" dirty="0">
                <a:solidFill>
                  <a:srgbClr val="404040"/>
                </a:solidFill>
              </a:rPr>
              <a:t>Endorse through municipal resolution</a:t>
            </a:r>
          </a:p>
          <a:p>
            <a:pPr marL="942975" lvl="1" indent="-742950" fontAlgn="base">
              <a:buClr>
                <a:srgbClr val="E48312"/>
              </a:buClr>
              <a:buFont typeface="+mj-lt"/>
              <a:buAutoNum type="arabicPeriod"/>
            </a:pPr>
            <a:r>
              <a:rPr lang="en-US" altLang="en-US" sz="3200" dirty="0">
                <a:solidFill>
                  <a:srgbClr val="404040"/>
                </a:solidFill>
              </a:rPr>
              <a:t>GRC </a:t>
            </a:r>
            <a:r>
              <a:rPr lang="en-US" altLang="en-US" sz="3200" b="1" dirty="0">
                <a:solidFill>
                  <a:schemeClr val="accent2">
                    <a:lumMod val="75000"/>
                  </a:schemeClr>
                </a:solidFill>
              </a:rPr>
              <a:t>Framework</a:t>
            </a:r>
          </a:p>
          <a:p>
            <a:pPr marL="942975" lvl="1" indent="-742950" fontAlgn="base">
              <a:buClr>
                <a:srgbClr val="E48312"/>
              </a:buClr>
            </a:pPr>
            <a:r>
              <a:rPr lang="en-US" altLang="en-US" sz="2400" dirty="0">
                <a:solidFill>
                  <a:srgbClr val="404040"/>
                </a:solidFill>
              </a:rPr>
              <a:t>Compilation of objectives and strategies to achieve GRC goals</a:t>
            </a:r>
          </a:p>
          <a:p>
            <a:pPr marL="942975" lvl="1" indent="-742950" fontAlgn="base">
              <a:buClr>
                <a:srgbClr val="E48312"/>
              </a:buClr>
              <a:buFont typeface="+mj-lt"/>
              <a:buAutoNum type="arabicPeriod" startAt="3"/>
            </a:pPr>
            <a:r>
              <a:rPr lang="en-US" altLang="en-US" sz="3200" dirty="0">
                <a:solidFill>
                  <a:srgbClr val="404040"/>
                </a:solidFill>
              </a:rPr>
              <a:t>Supportive</a:t>
            </a:r>
            <a:r>
              <a:rPr lang="en-US" altLang="en-US" sz="3200" dirty="0">
                <a:solidFill>
                  <a:schemeClr val="accent2">
                    <a:lumMod val="75000"/>
                  </a:schemeClr>
                </a:solidFill>
              </a:rPr>
              <a:t> </a:t>
            </a:r>
            <a:r>
              <a:rPr lang="en-US" altLang="en-US" sz="3200" b="1" dirty="0">
                <a:solidFill>
                  <a:schemeClr val="accent2">
                    <a:lumMod val="75000"/>
                  </a:schemeClr>
                </a:solidFill>
              </a:rPr>
              <a:t>Programs</a:t>
            </a:r>
            <a:r>
              <a:rPr lang="en-US" altLang="en-US" sz="3200" dirty="0">
                <a:solidFill>
                  <a:schemeClr val="accent2">
                    <a:lumMod val="75000"/>
                  </a:schemeClr>
                </a:solidFill>
              </a:rPr>
              <a:t>  </a:t>
            </a:r>
            <a:r>
              <a:rPr lang="en-US" altLang="en-US" sz="3200" dirty="0">
                <a:solidFill>
                  <a:srgbClr val="404040"/>
                </a:solidFill>
              </a:rPr>
              <a:t>to achieve goals</a:t>
            </a:r>
          </a:p>
          <a:p>
            <a:pPr marL="840105" lvl="2" indent="-457200" fontAlgn="base">
              <a:buClr>
                <a:srgbClr val="E48312"/>
              </a:buClr>
            </a:pPr>
            <a:r>
              <a:rPr lang="en-US" altLang="en-US" sz="2400" dirty="0">
                <a:solidFill>
                  <a:srgbClr val="404040"/>
                </a:solidFill>
              </a:rPr>
              <a:t>Like SolSmart </a:t>
            </a:r>
          </a:p>
          <a:p>
            <a:endParaRPr lang="en-US" dirty="0"/>
          </a:p>
        </p:txBody>
      </p:sp>
    </p:spTree>
    <p:extLst>
      <p:ext uri="{BB962C8B-B14F-4D97-AF65-F5344CB8AC3E}">
        <p14:creationId xmlns:p14="http://schemas.microsoft.com/office/powerpoint/2010/main" val="2414222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6470" y="562428"/>
            <a:ext cx="8229600" cy="574448"/>
          </a:xfrm>
        </p:spPr>
        <p:txBody>
          <a:bodyPr>
            <a:noAutofit/>
          </a:bodyPr>
          <a:lstStyle/>
          <a:p>
            <a:r>
              <a:rPr lang="en-US" sz="4100" b="0" dirty="0">
                <a:solidFill>
                  <a:srgbClr val="58595B"/>
                </a:solidFill>
                <a:latin typeface="BrownPro" panose="02010804010101010102" pitchFamily="50" charset="0"/>
              </a:rPr>
              <a:t>The Cost of Solar in the US</a:t>
            </a:r>
          </a:p>
        </p:txBody>
      </p:sp>
      <p:sp>
        <p:nvSpPr>
          <p:cNvPr id="4" name="Text Placeholder 3"/>
          <p:cNvSpPr>
            <a:spLocks noGrp="1"/>
          </p:cNvSpPr>
          <p:nvPr>
            <p:ph type="body" sz="quarter" idx="10"/>
          </p:nvPr>
        </p:nvSpPr>
        <p:spPr>
          <a:xfrm>
            <a:off x="1640951" y="6338750"/>
            <a:ext cx="4885849" cy="357188"/>
          </a:xfrm>
        </p:spPr>
        <p:txBody>
          <a:bodyPr>
            <a:normAutofit fontScale="77500" lnSpcReduction="20000"/>
          </a:bodyPr>
          <a:lstStyle/>
          <a:p>
            <a:r>
              <a:rPr lang="en-US" dirty="0"/>
              <a:t>Source: NREL (</a:t>
            </a:r>
            <a:r>
              <a:rPr lang="en-GB" dirty="0">
                <a:hlinkClick r:id="rId3"/>
              </a:rPr>
              <a:t>http://www.nrel.gov/docs/fy14osti/60412.pdf</a:t>
            </a:r>
            <a:r>
              <a:rPr lang="en-US" dirty="0"/>
              <a:t>) </a:t>
            </a:r>
          </a:p>
          <a:p>
            <a:r>
              <a:rPr lang="en-US" dirty="0"/>
              <a:t>LBNL (</a:t>
            </a:r>
            <a:r>
              <a:rPr lang="en-GB" dirty="0">
                <a:hlinkClick r:id="rId4"/>
              </a:rPr>
              <a:t>http://emp.lbl.gov/sites/all/files/lbnl-6350e.pdf</a:t>
            </a:r>
            <a:r>
              <a:rPr lang="en-US" dirty="0"/>
              <a:t>)</a:t>
            </a:r>
            <a:r>
              <a:rPr lang="en-GB" dirty="0"/>
              <a:t>(</a:t>
            </a:r>
            <a:r>
              <a:rPr lang="en-GB" dirty="0">
                <a:hlinkClick r:id="rId5"/>
              </a:rPr>
              <a:t>http://www1.eere.energy.gov/solar/pdfs/sunshot_webinar_20130226.pdf </a:t>
            </a:r>
            <a:endParaRPr lang="en-US" dirty="0"/>
          </a:p>
        </p:txBody>
      </p:sp>
      <p:sp>
        <p:nvSpPr>
          <p:cNvPr id="6" name="Rectangle 5"/>
          <p:cNvSpPr/>
          <p:nvPr/>
        </p:nvSpPr>
        <p:spPr>
          <a:xfrm>
            <a:off x="5943600" y="3314700"/>
            <a:ext cx="1918097"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aphicFrame>
        <p:nvGraphicFramePr>
          <p:cNvPr id="8" name="Chart 7"/>
          <p:cNvGraphicFramePr/>
          <p:nvPr>
            <p:extLst/>
          </p:nvPr>
        </p:nvGraphicFramePr>
        <p:xfrm>
          <a:off x="685801" y="1255803"/>
          <a:ext cx="8010938" cy="457499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5908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76225" y="2398417"/>
            <a:ext cx="8867775" cy="3041240"/>
          </a:xfrm>
          <a:prstGeom prst="rect">
            <a:avLst/>
          </a:prstGeom>
        </p:spPr>
      </p:pic>
      <p:sp>
        <p:nvSpPr>
          <p:cNvPr id="2" name="Title 1"/>
          <p:cNvSpPr>
            <a:spLocks noGrp="1"/>
          </p:cNvSpPr>
          <p:nvPr>
            <p:ph type="title"/>
          </p:nvPr>
        </p:nvSpPr>
        <p:spPr>
          <a:xfrm>
            <a:off x="431312" y="383463"/>
            <a:ext cx="8712688" cy="1169193"/>
          </a:xfrm>
        </p:spPr>
        <p:txBody>
          <a:bodyPr>
            <a:normAutofit/>
          </a:bodyPr>
          <a:lstStyle/>
          <a:p>
            <a:r>
              <a:rPr lang="en-US" sz="4000" b="1" dirty="0">
                <a:solidFill>
                  <a:schemeClr val="accent2">
                    <a:lumMod val="75000"/>
                  </a:schemeClr>
                </a:solidFill>
              </a:rPr>
              <a:t>GRC Framework </a:t>
            </a:r>
            <a:br>
              <a:rPr lang="en-US" sz="4000" b="1" dirty="0">
                <a:solidFill>
                  <a:schemeClr val="accent2">
                    <a:lumMod val="75000"/>
                  </a:schemeClr>
                </a:solidFill>
              </a:rPr>
            </a:br>
            <a:r>
              <a:rPr lang="en-US" sz="4000" dirty="0"/>
              <a:t>aligns with SolSmart</a:t>
            </a:r>
          </a:p>
        </p:txBody>
      </p:sp>
      <p:sp>
        <p:nvSpPr>
          <p:cNvPr id="3" name="Content Placeholder 2"/>
          <p:cNvSpPr>
            <a:spLocks noGrp="1"/>
          </p:cNvSpPr>
          <p:nvPr>
            <p:ph idx="1"/>
          </p:nvPr>
        </p:nvSpPr>
        <p:spPr/>
        <p:txBody>
          <a:bodyPr/>
          <a:lstStyle/>
          <a:p>
            <a:pPr marL="0" indent="0" defTabSz="685800" eaLnBrk="1" fontAlgn="auto" hangingPunct="1">
              <a:lnSpc>
                <a:spcPct val="100000"/>
              </a:lnSpc>
              <a:spcBef>
                <a:spcPts val="0"/>
              </a:spcBef>
              <a:spcAft>
                <a:spcPts val="0"/>
              </a:spcAft>
              <a:buClrTx/>
              <a:buSzTx/>
              <a:buNone/>
              <a:defRPr/>
            </a:pPr>
            <a:r>
              <a:rPr lang="en-US" dirty="0"/>
              <a:t> </a:t>
            </a:r>
          </a:p>
        </p:txBody>
      </p:sp>
      <p:sp>
        <p:nvSpPr>
          <p:cNvPr id="7" name="Oval 6"/>
          <p:cNvSpPr/>
          <p:nvPr/>
        </p:nvSpPr>
        <p:spPr>
          <a:xfrm>
            <a:off x="2204357" y="4008501"/>
            <a:ext cx="5951765" cy="163700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216916" y="4250872"/>
            <a:ext cx="2166257" cy="88914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97" y="2478884"/>
            <a:ext cx="771742" cy="775331"/>
          </a:xfrm>
          <a:prstGeom prst="rect">
            <a:avLst/>
          </a:prstGeom>
        </p:spPr>
      </p:pic>
      <p:sp>
        <p:nvSpPr>
          <p:cNvPr id="11" name="TextBox 10"/>
          <p:cNvSpPr txBox="1"/>
          <p:nvPr/>
        </p:nvSpPr>
        <p:spPr>
          <a:xfrm>
            <a:off x="2743200" y="2791639"/>
            <a:ext cx="4310743" cy="1569660"/>
          </a:xfrm>
          <a:prstGeom prst="rect">
            <a:avLst/>
          </a:prstGeom>
          <a:solidFill>
            <a:schemeClr val="tx2">
              <a:lumMod val="75000"/>
            </a:schemeClr>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itchFamily="34" charset="0"/>
                <a:ea typeface="+mn-ea"/>
                <a:cs typeface="+mn-cs"/>
              </a:rPr>
              <a:t>Lead 18 municipalities to become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 pitchFamily="34" charset="0"/>
                <a:ea typeface="+mn-ea"/>
                <a:cs typeface="+mn-cs"/>
              </a:rPr>
              <a:t>Sol Smart </a:t>
            </a:r>
            <a:r>
              <a:rPr kumimoji="0" lang="en-US" sz="2400" b="0" i="0" u="none" strike="noStrike" kern="1200" cap="none" spc="0" normalizeH="0" baseline="0" noProof="0" dirty="0">
                <a:ln>
                  <a:noFill/>
                </a:ln>
                <a:solidFill>
                  <a:prstClr val="white"/>
                </a:solidFill>
                <a:effectLst/>
                <a:uLnTx/>
                <a:uFillTx/>
                <a:latin typeface="Calibri" pitchFamily="34" charset="0"/>
                <a:ea typeface="+mn-ea"/>
                <a:cs typeface="+mn-cs"/>
              </a:rPr>
              <a:t>for streamlining solar codes &amp; policies</a:t>
            </a:r>
          </a:p>
        </p:txBody>
      </p:sp>
    </p:spTree>
    <p:extLst>
      <p:ext uri="{BB962C8B-B14F-4D97-AF65-F5344CB8AC3E}">
        <p14:creationId xmlns:p14="http://schemas.microsoft.com/office/powerpoint/2010/main" val="189602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Scale>
                                      <p:cBhvr>
                                        <p:cTn id="19"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1"/>
                                        </p:tgtEl>
                                        <p:attrNameLst>
                                          <p:attrName>ppt_x</p:attrName>
                                          <p:attrName>ppt_y</p:attrName>
                                        </p:attrNameLst>
                                      </p:cBhvr>
                                    </p:animMotion>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MMC as SolSmart Advisor</a:t>
            </a:r>
          </a:p>
        </p:txBody>
      </p:sp>
      <p:sp>
        <p:nvSpPr>
          <p:cNvPr id="3" name="Content Placeholder 2"/>
          <p:cNvSpPr>
            <a:spLocks noGrp="1"/>
          </p:cNvSpPr>
          <p:nvPr>
            <p:ph idx="1"/>
          </p:nvPr>
        </p:nvSpPr>
        <p:spPr>
          <a:xfrm>
            <a:off x="822959" y="1845734"/>
            <a:ext cx="8321041" cy="4023360"/>
          </a:xfrm>
        </p:spPr>
        <p:txBody>
          <a:bodyPr/>
          <a:lstStyle/>
          <a:p>
            <a:pPr marL="457200" indent="-457200">
              <a:buFont typeface="+mj-lt"/>
              <a:buAutoNum type="arabicPeriod"/>
            </a:pPr>
            <a:r>
              <a:rPr lang="en-US" sz="2400" dirty="0"/>
              <a:t>Engage Greenest Region Compact (GRC) Communities</a:t>
            </a:r>
          </a:p>
          <a:p>
            <a:pPr marL="457200" indent="-457200">
              <a:buFont typeface="+mj-lt"/>
              <a:buAutoNum type="arabicPeriod"/>
            </a:pPr>
            <a:r>
              <a:rPr lang="en-US" sz="2400" dirty="0"/>
              <a:t>Secure commitment from leaders (</a:t>
            </a:r>
            <a:r>
              <a:rPr lang="en-US" sz="2400" i="1" dirty="0"/>
              <a:t>solar statement = GRC</a:t>
            </a:r>
            <a:r>
              <a:rPr lang="en-US" sz="2400" dirty="0"/>
              <a:t>)</a:t>
            </a:r>
          </a:p>
          <a:p>
            <a:pPr marL="457200" indent="-457200">
              <a:buFont typeface="+mj-lt"/>
              <a:buAutoNum type="arabicPeriod"/>
            </a:pPr>
            <a:r>
              <a:rPr lang="en-US" sz="2400" dirty="0"/>
              <a:t>Coach communities to complete tasks </a:t>
            </a:r>
          </a:p>
          <a:p>
            <a:pPr marL="457200" indent="-457200">
              <a:buFont typeface="+mj-lt"/>
              <a:buAutoNum type="arabicPeriod"/>
            </a:pPr>
            <a:r>
              <a:rPr lang="en-US" sz="2400" dirty="0"/>
              <a:t>Address tasks collaboratively </a:t>
            </a:r>
          </a:p>
          <a:p>
            <a:pPr marL="457200" indent="-457200">
              <a:buFont typeface="+mj-lt"/>
              <a:buAutoNum type="arabicPeriod"/>
            </a:pPr>
            <a:r>
              <a:rPr lang="en-US" sz="2400" dirty="0"/>
              <a:t>Organize participation in training</a:t>
            </a:r>
          </a:p>
          <a:p>
            <a:pPr marL="749808" lvl="1" indent="-457200"/>
            <a:r>
              <a:rPr lang="en-US" sz="2200" dirty="0"/>
              <a:t>IFIA Solar Plan Review training, IBEW Solar PV training, Cook County community solar meeting, ILAPA Planning for Solar Development training</a:t>
            </a:r>
          </a:p>
          <a:p>
            <a:pPr marL="457200" indent="-457200">
              <a:buFont typeface="+mj-lt"/>
              <a:buAutoNum type="arabicPeriod"/>
            </a:pPr>
            <a:r>
              <a:rPr lang="en-US" sz="2400" dirty="0"/>
              <a:t>Promote SolSmart and community leadership</a:t>
            </a:r>
          </a:p>
          <a:p>
            <a:pPr marL="457200" indent="-457200">
              <a:buFont typeface="+mj-lt"/>
              <a:buAutoNum type="arabicPeriod"/>
            </a:pPr>
            <a:endParaRPr lang="en-US" sz="2400" dirty="0"/>
          </a:p>
          <a:p>
            <a:endParaRPr lang="en-US" dirty="0"/>
          </a:p>
          <a:p>
            <a:endParaRPr lang="en-US" dirty="0"/>
          </a:p>
        </p:txBody>
      </p:sp>
    </p:spTree>
    <p:extLst>
      <p:ext uri="{BB962C8B-B14F-4D97-AF65-F5344CB8AC3E}">
        <p14:creationId xmlns:p14="http://schemas.microsoft.com/office/powerpoint/2010/main" val="1467453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4400" dirty="0">
                <a:solidFill>
                  <a:srgbClr val="404040"/>
                </a:solidFill>
              </a:rPr>
              <a:t>Addressing Tasks Collaboratively</a:t>
            </a:r>
            <a:endParaRPr lang="en-US" sz="4400" dirty="0"/>
          </a:p>
        </p:txBody>
      </p:sp>
      <p:sp>
        <p:nvSpPr>
          <p:cNvPr id="3" name="Content Placeholder 2"/>
          <p:cNvSpPr>
            <a:spLocks noGrp="1"/>
          </p:cNvSpPr>
          <p:nvPr>
            <p:ph idx="1"/>
          </p:nvPr>
        </p:nvSpPr>
        <p:spPr>
          <a:xfrm>
            <a:off x="822959" y="1845734"/>
            <a:ext cx="8032942" cy="4023360"/>
          </a:xfrm>
        </p:spPr>
        <p:txBody>
          <a:bodyPr/>
          <a:lstStyle/>
          <a:p>
            <a:pPr marL="942975" lvl="1" indent="-742950" fontAlgn="base">
              <a:buClr>
                <a:srgbClr val="E48312"/>
              </a:buClr>
              <a:buFont typeface="+mj-lt"/>
              <a:buAutoNum type="arabicPeriod"/>
            </a:pPr>
            <a:r>
              <a:rPr lang="en-US" sz="2400" dirty="0"/>
              <a:t>Free flow of ideas via bi-weekly calls</a:t>
            </a:r>
          </a:p>
          <a:p>
            <a:pPr marL="942975" lvl="1" indent="-742950" fontAlgn="base">
              <a:buClr>
                <a:srgbClr val="E48312"/>
              </a:buClr>
              <a:buFont typeface="+mj-lt"/>
              <a:buAutoNum type="arabicPeriod"/>
            </a:pPr>
            <a:r>
              <a:rPr lang="en-US" sz="2400" dirty="0"/>
              <a:t>Sharing of best practices </a:t>
            </a:r>
          </a:p>
          <a:p>
            <a:pPr marL="1125855" lvl="2" indent="-742950" fontAlgn="base">
              <a:buClr>
                <a:srgbClr val="E48312"/>
              </a:buClr>
              <a:buFont typeface="+mj-lt"/>
              <a:buAutoNum type="alphaUcPeriod"/>
            </a:pPr>
            <a:r>
              <a:rPr lang="en-US" sz="2000" dirty="0"/>
              <a:t>Permit fees, permit processing times, inspection times and frequencies</a:t>
            </a:r>
          </a:p>
          <a:p>
            <a:pPr marL="942975" lvl="1" indent="-742950" fontAlgn="base">
              <a:buClr>
                <a:srgbClr val="E48312"/>
              </a:buClr>
              <a:buFont typeface="+mj-lt"/>
              <a:buAutoNum type="arabicPeriod"/>
            </a:pPr>
            <a:r>
              <a:rPr lang="en-US" sz="2400" dirty="0"/>
              <a:t>Sharing of templates</a:t>
            </a:r>
          </a:p>
          <a:p>
            <a:pPr marL="1125855" lvl="2" indent="-742950" fontAlgn="base">
              <a:buClr>
                <a:srgbClr val="E48312"/>
              </a:buClr>
              <a:buFont typeface="+mj-lt"/>
              <a:buAutoNum type="alphaUcPeriod"/>
            </a:pPr>
            <a:r>
              <a:rPr lang="en-US" sz="2000" dirty="0"/>
              <a:t>Permit checklists, solar landing webpages, draft language for changes to zoning code </a:t>
            </a:r>
          </a:p>
          <a:p>
            <a:pPr marL="840105" lvl="2" indent="-457200" fontAlgn="base">
              <a:buClr>
                <a:srgbClr val="E48312"/>
              </a:buClr>
              <a:buFont typeface="+mj-lt"/>
              <a:buAutoNum type="alphaUcPeriod"/>
            </a:pPr>
            <a:endParaRPr lang="en-US" sz="2000" dirty="0"/>
          </a:p>
        </p:txBody>
      </p:sp>
    </p:spTree>
    <p:extLst>
      <p:ext uri="{BB962C8B-B14F-4D97-AF65-F5344CB8AC3E}">
        <p14:creationId xmlns:p14="http://schemas.microsoft.com/office/powerpoint/2010/main" val="3861985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638179" y="219083"/>
          <a:ext cx="7867645" cy="5900748"/>
        </p:xfrm>
        <a:graphic>
          <a:graphicData uri="http://schemas.openxmlformats.org/drawingml/2006/table">
            <a:tbl>
              <a:tblPr/>
              <a:tblGrid>
                <a:gridCol w="4442328">
                  <a:extLst>
                    <a:ext uri="{9D8B030D-6E8A-4147-A177-3AD203B41FA5}">
                      <a16:colId xmlns:a16="http://schemas.microsoft.com/office/drawing/2014/main" val="20000"/>
                    </a:ext>
                  </a:extLst>
                </a:gridCol>
                <a:gridCol w="184687">
                  <a:extLst>
                    <a:ext uri="{9D8B030D-6E8A-4147-A177-3AD203B41FA5}">
                      <a16:colId xmlns:a16="http://schemas.microsoft.com/office/drawing/2014/main" val="20001"/>
                    </a:ext>
                  </a:extLst>
                </a:gridCol>
                <a:gridCol w="184687">
                  <a:extLst>
                    <a:ext uri="{9D8B030D-6E8A-4147-A177-3AD203B41FA5}">
                      <a16:colId xmlns:a16="http://schemas.microsoft.com/office/drawing/2014/main" val="20002"/>
                    </a:ext>
                  </a:extLst>
                </a:gridCol>
                <a:gridCol w="184687">
                  <a:extLst>
                    <a:ext uri="{9D8B030D-6E8A-4147-A177-3AD203B41FA5}">
                      <a16:colId xmlns:a16="http://schemas.microsoft.com/office/drawing/2014/main" val="20003"/>
                    </a:ext>
                  </a:extLst>
                </a:gridCol>
                <a:gridCol w="187148">
                  <a:extLst>
                    <a:ext uri="{9D8B030D-6E8A-4147-A177-3AD203B41FA5}">
                      <a16:colId xmlns:a16="http://schemas.microsoft.com/office/drawing/2014/main" val="20004"/>
                    </a:ext>
                  </a:extLst>
                </a:gridCol>
                <a:gridCol w="187148">
                  <a:extLst>
                    <a:ext uri="{9D8B030D-6E8A-4147-A177-3AD203B41FA5}">
                      <a16:colId xmlns:a16="http://schemas.microsoft.com/office/drawing/2014/main" val="20005"/>
                    </a:ext>
                  </a:extLst>
                </a:gridCol>
                <a:gridCol w="184687">
                  <a:extLst>
                    <a:ext uri="{9D8B030D-6E8A-4147-A177-3AD203B41FA5}">
                      <a16:colId xmlns:a16="http://schemas.microsoft.com/office/drawing/2014/main" val="20006"/>
                    </a:ext>
                  </a:extLst>
                </a:gridCol>
                <a:gridCol w="187148">
                  <a:extLst>
                    <a:ext uri="{9D8B030D-6E8A-4147-A177-3AD203B41FA5}">
                      <a16:colId xmlns:a16="http://schemas.microsoft.com/office/drawing/2014/main" val="20007"/>
                    </a:ext>
                  </a:extLst>
                </a:gridCol>
                <a:gridCol w="263536">
                  <a:extLst>
                    <a:ext uri="{9D8B030D-6E8A-4147-A177-3AD203B41FA5}">
                      <a16:colId xmlns:a16="http://schemas.microsoft.com/office/drawing/2014/main" val="20008"/>
                    </a:ext>
                  </a:extLst>
                </a:gridCol>
                <a:gridCol w="108300">
                  <a:extLst>
                    <a:ext uri="{9D8B030D-6E8A-4147-A177-3AD203B41FA5}">
                      <a16:colId xmlns:a16="http://schemas.microsoft.com/office/drawing/2014/main" val="20009"/>
                    </a:ext>
                  </a:extLst>
                </a:gridCol>
                <a:gridCol w="184687">
                  <a:extLst>
                    <a:ext uri="{9D8B030D-6E8A-4147-A177-3AD203B41FA5}">
                      <a16:colId xmlns:a16="http://schemas.microsoft.com/office/drawing/2014/main" val="20010"/>
                    </a:ext>
                  </a:extLst>
                </a:gridCol>
                <a:gridCol w="248218">
                  <a:extLst>
                    <a:ext uri="{9D8B030D-6E8A-4147-A177-3AD203B41FA5}">
                      <a16:colId xmlns:a16="http://schemas.microsoft.com/office/drawing/2014/main" val="20011"/>
                    </a:ext>
                  </a:extLst>
                </a:gridCol>
                <a:gridCol w="123617">
                  <a:extLst>
                    <a:ext uri="{9D8B030D-6E8A-4147-A177-3AD203B41FA5}">
                      <a16:colId xmlns:a16="http://schemas.microsoft.com/office/drawing/2014/main" val="20012"/>
                    </a:ext>
                  </a:extLst>
                </a:gridCol>
                <a:gridCol w="187148">
                  <a:extLst>
                    <a:ext uri="{9D8B030D-6E8A-4147-A177-3AD203B41FA5}">
                      <a16:colId xmlns:a16="http://schemas.microsoft.com/office/drawing/2014/main" val="20013"/>
                    </a:ext>
                  </a:extLst>
                </a:gridCol>
                <a:gridCol w="187148">
                  <a:extLst>
                    <a:ext uri="{9D8B030D-6E8A-4147-A177-3AD203B41FA5}">
                      <a16:colId xmlns:a16="http://schemas.microsoft.com/office/drawing/2014/main" val="20014"/>
                    </a:ext>
                  </a:extLst>
                </a:gridCol>
                <a:gridCol w="184687">
                  <a:extLst>
                    <a:ext uri="{9D8B030D-6E8A-4147-A177-3AD203B41FA5}">
                      <a16:colId xmlns:a16="http://schemas.microsoft.com/office/drawing/2014/main" val="20015"/>
                    </a:ext>
                  </a:extLst>
                </a:gridCol>
                <a:gridCol w="184687">
                  <a:extLst>
                    <a:ext uri="{9D8B030D-6E8A-4147-A177-3AD203B41FA5}">
                      <a16:colId xmlns:a16="http://schemas.microsoft.com/office/drawing/2014/main" val="20016"/>
                    </a:ext>
                  </a:extLst>
                </a:gridCol>
                <a:gridCol w="187148">
                  <a:extLst>
                    <a:ext uri="{9D8B030D-6E8A-4147-A177-3AD203B41FA5}">
                      <a16:colId xmlns:a16="http://schemas.microsoft.com/office/drawing/2014/main" val="20017"/>
                    </a:ext>
                  </a:extLst>
                </a:gridCol>
                <a:gridCol w="265949">
                  <a:extLst>
                    <a:ext uri="{9D8B030D-6E8A-4147-A177-3AD203B41FA5}">
                      <a16:colId xmlns:a16="http://schemas.microsoft.com/office/drawing/2014/main" val="20018"/>
                    </a:ext>
                  </a:extLst>
                </a:gridCol>
              </a:tblGrid>
              <a:tr h="119039">
                <a:tc>
                  <a:txBody>
                    <a:bodyPr/>
                    <a:lstStyle/>
                    <a:p>
                      <a:pPr algn="l" fontAlgn="b"/>
                      <a:endParaRPr lang="en-US" sz="3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gridSpan="6">
                  <a:txBody>
                    <a:bodyPr/>
                    <a:lstStyle/>
                    <a:p>
                      <a:pPr algn="ctr" fontAlgn="b"/>
                      <a:r>
                        <a:rPr lang="en-US" sz="1000" b="0" i="0" u="none" strike="noStrike" dirty="0">
                          <a:solidFill>
                            <a:srgbClr val="000000"/>
                          </a:solidFill>
                          <a:effectLst/>
                          <a:latin typeface="Calibri" panose="020F0502020204030204" pitchFamily="34" charset="0"/>
                        </a:rPr>
                        <a:t>BRONZE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66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ctr"/>
                      <a:r>
                        <a:rPr lang="en-US" sz="1000" b="0" i="0" u="none" strike="noStrike" dirty="0">
                          <a:solidFill>
                            <a:srgbClr val="000000"/>
                          </a:solidFill>
                          <a:effectLst/>
                          <a:latin typeface="Calibri" panose="020F0502020204030204" pitchFamily="34" charset="0"/>
                        </a:rPr>
                        <a:t>SILVER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B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b"/>
                      <a:r>
                        <a:rPr lang="en-US" sz="1000" b="0" i="0" u="none" strike="noStrike" dirty="0">
                          <a:solidFill>
                            <a:srgbClr val="000000"/>
                          </a:solidFill>
                          <a:effectLst/>
                          <a:latin typeface="Calibri" panose="020F0502020204030204" pitchFamily="34" charset="0"/>
                        </a:rPr>
                        <a:t>GOLD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6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0"/>
                  </a:ext>
                </a:extLst>
              </a:tr>
              <a:tr h="573085">
                <a:tc>
                  <a:txBody>
                    <a:bodyPr/>
                    <a:lstStyle/>
                    <a:p>
                      <a:pPr algn="l" fontAlgn="b"/>
                      <a:r>
                        <a:rPr lang="en-US" sz="800" b="1" i="0" u="none" strike="noStrike" dirty="0">
                          <a:solidFill>
                            <a:srgbClr val="000000"/>
                          </a:solidFill>
                          <a:effectLst/>
                          <a:latin typeface="Calibri" panose="020F0502020204030204" pitchFamily="34" charset="0"/>
                        </a:rPr>
                        <a:t>Type of Action</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Brookfield</a:t>
                      </a:r>
                    </a:p>
                  </a:txBody>
                  <a:tcPr marL="0" marR="0" marT="0" marB="0" vert="vert"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Calibri" panose="020F0502020204030204" pitchFamily="34" charset="0"/>
                        </a:rPr>
                        <a:t>Cook County</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Glencoe</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Calibri" panose="020F0502020204030204" pitchFamily="34" charset="0"/>
                        </a:rPr>
                        <a:t>Hanover Park</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Calibri" panose="020F0502020204030204" pitchFamily="34" charset="0"/>
                        </a:rPr>
                        <a:t>Highland Park</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Calibri" panose="020F0502020204030204" pitchFamily="34" charset="0"/>
                        </a:rPr>
                        <a:t>Kane County</a:t>
                      </a:r>
                    </a:p>
                  </a:txBody>
                  <a:tcPr marL="0" marR="0" marT="0" marB="0" vert="vert"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Darien</a:t>
                      </a:r>
                    </a:p>
                  </a:txBody>
                  <a:tcPr marL="0" marR="0" marT="0" marB="0" vert="vert"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a:solidFill>
                            <a:srgbClr val="000000"/>
                          </a:solidFill>
                          <a:effectLst/>
                          <a:latin typeface="Calibri" panose="020F0502020204030204" pitchFamily="34" charset="0"/>
                        </a:rPr>
                        <a:t>Hawthorn Woods</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Richton Park</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Schaumburg</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South Barrington</a:t>
                      </a:r>
                    </a:p>
                  </a:txBody>
                  <a:tcPr marL="0" marR="0" marT="0" marB="0" vert="vert"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Aurora</a:t>
                      </a:r>
                    </a:p>
                  </a:txBody>
                  <a:tcPr marL="0" marR="0" marT="0" marB="0" vert="vert"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Beach Park</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Chicago</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Evanston</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Park Forest</a:t>
                      </a:r>
                    </a:p>
                  </a:txBody>
                  <a:tcPr marL="0" marR="0" marT="0" marB="0" vert="vert"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800" b="1" i="0" u="none" strike="noStrike" dirty="0">
                          <a:solidFill>
                            <a:srgbClr val="000000"/>
                          </a:solidFill>
                          <a:effectLst/>
                          <a:latin typeface="Calibri" panose="020F0502020204030204" pitchFamily="34" charset="0"/>
                        </a:rPr>
                        <a:t>Will County</a:t>
                      </a:r>
                    </a:p>
                  </a:txBody>
                  <a:tcPr marL="0" marR="0" marT="0" marB="0" vert="vert"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Calibri" panose="020F0502020204030204" pitchFamily="34" charset="0"/>
                        </a:rPr>
                        <a:t>  Total  </a:t>
                      </a:r>
                    </a:p>
                  </a:txBody>
                  <a:tcPr marL="0" marR="0" marT="0" marB="0" vert="vert"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8434">
                <a:tc>
                  <a:txBody>
                    <a:bodyPr/>
                    <a:lstStyle/>
                    <a:p>
                      <a:pPr algn="l" fontAlgn="b"/>
                      <a:r>
                        <a:rPr lang="en-US" sz="800" b="1" i="0" u="none" strike="noStrike" dirty="0">
                          <a:solidFill>
                            <a:srgbClr val="000000"/>
                          </a:solidFill>
                          <a:effectLst/>
                          <a:latin typeface="Calibri" panose="020F0502020204030204" pitchFamily="34" charset="0"/>
                        </a:rPr>
                        <a:t>Permitting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endParaRPr lang="en-US" sz="3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r>
                        <a:rPr lang="en-US" sz="3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0002"/>
                  </a:ext>
                </a:extLst>
              </a:tr>
              <a:tr h="128175">
                <a:tc>
                  <a:txBody>
                    <a:bodyPr/>
                    <a:lstStyle/>
                    <a:p>
                      <a:pPr algn="l" fontAlgn="b"/>
                      <a:r>
                        <a:rPr lang="en-US" sz="800" b="0" i="0" u="none" strike="noStrike" dirty="0">
                          <a:solidFill>
                            <a:srgbClr val="000000"/>
                          </a:solidFill>
                          <a:effectLst/>
                          <a:latin typeface="Calibri" panose="020F0502020204030204" pitchFamily="34" charset="0"/>
                        </a:rPr>
                        <a:t>Post permit checklist online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3"/>
                  </a:ext>
                </a:extLst>
              </a:tr>
              <a:tr h="128175">
                <a:tc>
                  <a:txBody>
                    <a:bodyPr/>
                    <a:lstStyle/>
                    <a:p>
                      <a:pPr algn="l" fontAlgn="b"/>
                      <a:r>
                        <a:rPr lang="en-US" sz="800" b="0" i="0" u="none" strike="noStrike" dirty="0">
                          <a:solidFill>
                            <a:srgbClr val="000000"/>
                          </a:solidFill>
                          <a:effectLst/>
                          <a:latin typeface="Calibri" panose="020F0502020204030204" pitchFamily="34" charset="0"/>
                        </a:rPr>
                        <a:t>Process permits in 3 days or less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4"/>
                  </a:ext>
                </a:extLst>
              </a:tr>
              <a:tr h="128175">
                <a:tc>
                  <a:txBody>
                    <a:bodyPr/>
                    <a:lstStyle/>
                    <a:p>
                      <a:pPr algn="l" fontAlgn="b"/>
                      <a:r>
                        <a:rPr lang="en-US" sz="800" b="0" i="0" u="none" strike="noStrike" dirty="0">
                          <a:solidFill>
                            <a:srgbClr val="000000"/>
                          </a:solidFill>
                          <a:effectLst/>
                          <a:latin typeface="Calibri" panose="020F0502020204030204" pitchFamily="34" charset="0"/>
                        </a:rPr>
                        <a:t>Simplify permit application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5"/>
                  </a:ext>
                </a:extLst>
              </a:tr>
              <a:tr h="128175">
                <a:tc>
                  <a:txBody>
                    <a:bodyPr/>
                    <a:lstStyle/>
                    <a:p>
                      <a:pPr algn="l" fontAlgn="b"/>
                      <a:r>
                        <a:rPr lang="en-US" sz="800" b="0" i="0" u="none" strike="noStrike" dirty="0">
                          <a:solidFill>
                            <a:srgbClr val="000000"/>
                          </a:solidFill>
                          <a:effectLst/>
                          <a:latin typeface="Calibri" panose="020F0502020204030204" pitchFamily="34" charset="0"/>
                        </a:rPr>
                        <a:t>Set reasonable permit fees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6"/>
                  </a:ext>
                </a:extLst>
              </a:tr>
              <a:tr h="128175">
                <a:tc>
                  <a:txBody>
                    <a:bodyPr/>
                    <a:lstStyle/>
                    <a:p>
                      <a:pPr algn="l" fontAlgn="b"/>
                      <a:r>
                        <a:rPr lang="en-US" sz="800" b="0" i="0" u="none" strike="noStrike">
                          <a:solidFill>
                            <a:srgbClr val="000000"/>
                          </a:solidFill>
                          <a:effectLst/>
                          <a:latin typeface="Calibri" panose="020F0502020204030204" pitchFamily="34" charset="0"/>
                        </a:rPr>
                        <a:t>Streamline and expedite permit process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7"/>
                  </a:ext>
                </a:extLst>
              </a:tr>
              <a:tr h="128175">
                <a:tc>
                  <a:txBody>
                    <a:bodyPr/>
                    <a:lstStyle/>
                    <a:p>
                      <a:pPr algn="l" fontAlgn="b"/>
                      <a:r>
                        <a:rPr lang="en-US" sz="800" b="0" i="0" u="none" strike="noStrike" dirty="0">
                          <a:solidFill>
                            <a:srgbClr val="000000"/>
                          </a:solidFill>
                          <a:effectLst/>
                          <a:latin typeface="Calibri" panose="020F0502020204030204" pitchFamily="34" charset="0"/>
                        </a:rPr>
                        <a:t>Adopt </a:t>
                      </a:r>
                      <a:r>
                        <a:rPr lang="en-US" sz="800" b="0" i="0" u="none" strike="noStrike" dirty="0" err="1">
                          <a:solidFill>
                            <a:srgbClr val="000000"/>
                          </a:solidFill>
                          <a:effectLst/>
                          <a:latin typeface="Calibri" panose="020F0502020204030204" pitchFamily="34" charset="0"/>
                        </a:rPr>
                        <a:t>standaridized</a:t>
                      </a:r>
                      <a:r>
                        <a:rPr lang="en-US" sz="800" b="0" i="0" u="none" strike="noStrike" dirty="0">
                          <a:solidFill>
                            <a:srgbClr val="000000"/>
                          </a:solidFill>
                          <a:effectLst/>
                          <a:latin typeface="Calibri" panose="020F0502020204030204" pitchFamily="34" charset="0"/>
                        </a:rPr>
                        <a:t> permit form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8"/>
                  </a:ext>
                </a:extLst>
              </a:tr>
              <a:tr h="128175">
                <a:tc>
                  <a:txBody>
                    <a:bodyPr/>
                    <a:lstStyle/>
                    <a:p>
                      <a:pPr algn="l" fontAlgn="b"/>
                      <a:r>
                        <a:rPr lang="en-US" sz="800" b="0" i="0" u="none" strike="noStrike" dirty="0">
                          <a:solidFill>
                            <a:srgbClr val="000000"/>
                          </a:solidFill>
                          <a:effectLst/>
                          <a:latin typeface="Calibri" panose="020F0502020204030204" pitchFamily="34" charset="0"/>
                        </a:rPr>
                        <a:t>Train permitting &amp; fire staff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9"/>
                  </a:ext>
                </a:extLst>
              </a:tr>
              <a:tr h="128175">
                <a:tc>
                  <a:txBody>
                    <a:bodyPr/>
                    <a:lstStyle/>
                    <a:p>
                      <a:pPr algn="l" fontAlgn="b"/>
                      <a:r>
                        <a:rPr lang="en-US" sz="800" b="0" i="0" u="none" strike="noStrike">
                          <a:solidFill>
                            <a:srgbClr val="000000"/>
                          </a:solidFill>
                          <a:effectLst/>
                          <a:latin typeface="Calibri" panose="020F0502020204030204" pitchFamily="34" charset="0"/>
                        </a:rPr>
                        <a:t>Offer online permit processing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en-US" sz="800" b="1" i="0" u="none" strike="noStrike" dirty="0">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10"/>
                  </a:ext>
                </a:extLst>
              </a:tr>
              <a:tr h="141428">
                <a:tc>
                  <a:txBody>
                    <a:bodyPr/>
                    <a:lstStyle/>
                    <a:p>
                      <a:pPr algn="l" fontAlgn="b"/>
                      <a:r>
                        <a:rPr lang="en-US" sz="800" b="1" i="0" u="none" strike="noStrike" dirty="0">
                          <a:solidFill>
                            <a:srgbClr val="000000"/>
                          </a:solidFill>
                          <a:effectLst/>
                          <a:latin typeface="Calibri" panose="020F0502020204030204" pitchFamily="34" charset="0"/>
                        </a:rPr>
                        <a:t>Planning, Zoning &amp; Development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0011"/>
                  </a:ext>
                </a:extLst>
              </a:tr>
              <a:tr h="128175">
                <a:tc>
                  <a:txBody>
                    <a:bodyPr/>
                    <a:lstStyle/>
                    <a:p>
                      <a:pPr algn="l" fontAlgn="b"/>
                      <a:r>
                        <a:rPr lang="en-US" sz="800" b="0" i="0" u="none" strike="noStrike">
                          <a:solidFill>
                            <a:srgbClr val="000000"/>
                          </a:solidFill>
                          <a:effectLst/>
                          <a:latin typeface="Calibri" panose="020F0502020204030204" pitchFamily="34" charset="0"/>
                        </a:rPr>
                        <a:t>Evaluate zoning rules that impede solar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2"/>
                  </a:ext>
                </a:extLst>
              </a:tr>
              <a:tr h="128175">
                <a:tc>
                  <a:txBody>
                    <a:bodyPr/>
                    <a:lstStyle/>
                    <a:p>
                      <a:pPr algn="l" fontAlgn="b"/>
                      <a:r>
                        <a:rPr lang="en-US" sz="800" b="0" i="0" u="none" strike="noStrike" dirty="0">
                          <a:solidFill>
                            <a:srgbClr val="000000"/>
                          </a:solidFill>
                          <a:effectLst/>
                          <a:latin typeface="Calibri" panose="020F0502020204030204" pitchFamily="34" charset="0"/>
                        </a:rPr>
                        <a:t>Consider zoning changes to advance solar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3"/>
                  </a:ext>
                </a:extLst>
              </a:tr>
              <a:tr h="128175">
                <a:tc>
                  <a:txBody>
                    <a:bodyPr/>
                    <a:lstStyle/>
                    <a:p>
                      <a:pPr algn="l" fontAlgn="b"/>
                      <a:r>
                        <a:rPr lang="en-US" sz="800" b="0" i="0" u="none" strike="noStrike" dirty="0">
                          <a:solidFill>
                            <a:srgbClr val="000000"/>
                          </a:solidFill>
                          <a:effectLst/>
                          <a:latin typeface="Calibri" panose="020F0502020204030204" pitchFamily="34" charset="0"/>
                        </a:rPr>
                        <a:t>Allow solar development by right in all major zones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4"/>
                  </a:ext>
                </a:extLst>
              </a:tr>
              <a:tr h="128175">
                <a:tc>
                  <a:txBody>
                    <a:bodyPr/>
                    <a:lstStyle/>
                    <a:p>
                      <a:pPr algn="l" fontAlgn="b"/>
                      <a:r>
                        <a:rPr lang="en-US" sz="800" b="0" i="0" u="none" strike="noStrike" dirty="0">
                          <a:solidFill>
                            <a:srgbClr val="000000"/>
                          </a:solidFill>
                          <a:effectLst/>
                          <a:latin typeface="Calibri" panose="020F0502020204030204" pitchFamily="34" charset="0"/>
                        </a:rPr>
                        <a:t>Integrate solar into community plans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5"/>
                  </a:ext>
                </a:extLst>
              </a:tr>
              <a:tr h="128175">
                <a:tc>
                  <a:txBody>
                    <a:bodyPr/>
                    <a:lstStyle/>
                    <a:p>
                      <a:pPr algn="l" fontAlgn="b"/>
                      <a:r>
                        <a:rPr lang="en-US" sz="800" b="0" i="0" u="none" strike="noStrike" dirty="0">
                          <a:solidFill>
                            <a:srgbClr val="000000"/>
                          </a:solidFill>
                          <a:effectLst/>
                          <a:latin typeface="Calibri" panose="020F0502020204030204" pitchFamily="34" charset="0"/>
                        </a:rPr>
                        <a:t>Provide guidelines for historic districts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6"/>
                  </a:ext>
                </a:extLst>
              </a:tr>
              <a:tr h="128175">
                <a:tc>
                  <a:txBody>
                    <a:bodyPr/>
                    <a:lstStyle/>
                    <a:p>
                      <a:pPr algn="l" fontAlgn="b"/>
                      <a:r>
                        <a:rPr lang="en-US" sz="800" b="0" i="0" u="none" strike="noStrike" dirty="0">
                          <a:solidFill>
                            <a:srgbClr val="000000"/>
                          </a:solidFill>
                          <a:effectLst/>
                          <a:latin typeface="Calibri" panose="020F0502020204030204" pitchFamily="34" charset="0"/>
                        </a:rPr>
                        <a:t>Train planning staff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7"/>
                  </a:ext>
                </a:extLst>
              </a:tr>
              <a:tr h="128175">
                <a:tc>
                  <a:txBody>
                    <a:bodyPr/>
                    <a:lstStyle/>
                    <a:p>
                      <a:pPr algn="l" fontAlgn="b"/>
                      <a:r>
                        <a:rPr lang="en-US" sz="800" b="0" i="0" u="none" strike="noStrike" dirty="0">
                          <a:solidFill>
                            <a:srgbClr val="000000"/>
                          </a:solidFill>
                          <a:effectLst/>
                          <a:latin typeface="Calibri" panose="020F0502020204030204" pitchFamily="34" charset="0"/>
                        </a:rPr>
                        <a:t>Clarify zoning </a:t>
                      </a:r>
                      <a:r>
                        <a:rPr lang="en-US" sz="800" b="0" i="0" u="none" strike="noStrike" dirty="0" err="1">
                          <a:solidFill>
                            <a:srgbClr val="000000"/>
                          </a:solidFill>
                          <a:effectLst/>
                          <a:latin typeface="Calibri" panose="020F0502020204030204" pitchFamily="34" charset="0"/>
                        </a:rPr>
                        <a:t>ordiance</a:t>
                      </a:r>
                      <a:r>
                        <a:rPr lang="en-US" sz="800" b="0" i="0" u="none" strike="noStrike" dirty="0">
                          <a:solidFill>
                            <a:srgbClr val="000000"/>
                          </a:solidFill>
                          <a:effectLst/>
                          <a:latin typeface="Calibri" panose="020F0502020204030204" pitchFamily="34" charset="0"/>
                        </a:rPr>
                        <a:t> for PV systems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1" i="0" u="none" strike="noStrike" dirty="0">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18"/>
                  </a:ext>
                </a:extLst>
              </a:tr>
              <a:tr h="128175">
                <a:tc>
                  <a:txBody>
                    <a:bodyPr/>
                    <a:lstStyle/>
                    <a:p>
                      <a:pPr algn="l" fontAlgn="b"/>
                      <a:r>
                        <a:rPr lang="en-US" sz="800" b="1" i="0" u="none" strike="noStrike">
                          <a:solidFill>
                            <a:srgbClr val="000000"/>
                          </a:solidFill>
                          <a:effectLst/>
                          <a:latin typeface="Calibri" panose="020F0502020204030204" pitchFamily="34" charset="0"/>
                        </a:rPr>
                        <a:t>Inspection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19"/>
                  </a:ext>
                </a:extLst>
              </a:tr>
              <a:tr h="128175">
                <a:tc>
                  <a:txBody>
                    <a:bodyPr/>
                    <a:lstStyle/>
                    <a:p>
                      <a:pPr algn="l" fontAlgn="b"/>
                      <a:r>
                        <a:rPr lang="en-US" sz="800" b="0" i="0" u="none" strike="noStrike" dirty="0">
                          <a:solidFill>
                            <a:srgbClr val="000000"/>
                          </a:solidFill>
                          <a:effectLst/>
                          <a:latin typeface="Calibri" panose="020F0502020204030204" pitchFamily="34" charset="0"/>
                        </a:rPr>
                        <a:t>Cross-train inspection and permit staff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20"/>
                  </a:ext>
                </a:extLst>
              </a:tr>
              <a:tr h="128175">
                <a:tc>
                  <a:txBody>
                    <a:bodyPr/>
                    <a:lstStyle/>
                    <a:p>
                      <a:pPr algn="l" fontAlgn="b"/>
                      <a:r>
                        <a:rPr lang="en-US" sz="800" b="0" i="0" u="none" strike="noStrike" dirty="0">
                          <a:solidFill>
                            <a:srgbClr val="000000"/>
                          </a:solidFill>
                          <a:effectLst/>
                          <a:latin typeface="Calibri" panose="020F0502020204030204" pitchFamily="34" charset="0"/>
                        </a:rPr>
                        <a:t>Streamline &amp; expedite inspection process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21"/>
                  </a:ext>
                </a:extLst>
              </a:tr>
              <a:tr h="128175">
                <a:tc>
                  <a:txBody>
                    <a:bodyPr/>
                    <a:lstStyle/>
                    <a:p>
                      <a:pPr algn="l" fontAlgn="b"/>
                      <a:r>
                        <a:rPr lang="en-US" sz="800" b="0" i="0" u="none" strike="noStrike" dirty="0">
                          <a:solidFill>
                            <a:srgbClr val="000000"/>
                          </a:solidFill>
                          <a:effectLst/>
                          <a:latin typeface="Calibri" panose="020F0502020204030204" pitchFamily="34" charset="0"/>
                        </a:rPr>
                        <a:t>Inspect PV systems within 10 days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22"/>
                  </a:ext>
                </a:extLst>
              </a:tr>
              <a:tr h="128175">
                <a:tc>
                  <a:txBody>
                    <a:bodyPr/>
                    <a:lstStyle/>
                    <a:p>
                      <a:pPr algn="l" fontAlgn="b"/>
                      <a:r>
                        <a:rPr lang="en-US" sz="800" b="0" i="0" u="none" strike="noStrike" dirty="0">
                          <a:solidFill>
                            <a:srgbClr val="000000"/>
                          </a:solidFill>
                          <a:effectLst/>
                          <a:latin typeface="Calibri" panose="020F0502020204030204" pitchFamily="34" charset="0"/>
                        </a:rPr>
                        <a:t>Offer online inspection process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800" b="1" i="0" u="none" strike="noStrike" dirty="0">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23"/>
                  </a:ext>
                </a:extLst>
              </a:tr>
              <a:tr h="132926">
                <a:tc>
                  <a:txBody>
                    <a:bodyPr/>
                    <a:lstStyle/>
                    <a:p>
                      <a:pPr algn="l" fontAlgn="b"/>
                      <a:r>
                        <a:rPr lang="en-US" sz="800" b="1" i="0" u="none" strike="noStrike" dirty="0">
                          <a:solidFill>
                            <a:srgbClr val="000000"/>
                          </a:solidFill>
                          <a:effectLst/>
                          <a:latin typeface="Calibri" panose="020F0502020204030204" pitchFamily="34" charset="0"/>
                        </a:rPr>
                        <a:t>Construction Codes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0024"/>
                  </a:ext>
                </a:extLst>
              </a:tr>
              <a:tr h="128175">
                <a:tc>
                  <a:txBody>
                    <a:bodyPr/>
                    <a:lstStyle/>
                    <a:p>
                      <a:pPr algn="l" fontAlgn="b"/>
                      <a:r>
                        <a:rPr lang="en-US" sz="800" b="0" i="0" u="none" strike="noStrike" dirty="0">
                          <a:solidFill>
                            <a:srgbClr val="000000"/>
                          </a:solidFill>
                          <a:effectLst/>
                          <a:latin typeface="Calibri" panose="020F0502020204030204" pitchFamily="34" charset="0"/>
                        </a:rPr>
                        <a:t>Update &amp; clarify construction codes for PV</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en-US" sz="800" b="1" i="0" u="none" strike="noStrike"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0025"/>
                  </a:ext>
                </a:extLst>
              </a:tr>
              <a:tr h="128175">
                <a:tc>
                  <a:txBody>
                    <a:bodyPr/>
                    <a:lstStyle/>
                    <a:p>
                      <a:pPr algn="l" fontAlgn="b"/>
                      <a:r>
                        <a:rPr lang="en-US" sz="800" b="1" i="0" u="none" strike="noStrike" dirty="0">
                          <a:solidFill>
                            <a:srgbClr val="000000"/>
                          </a:solidFill>
                          <a:effectLst/>
                          <a:latin typeface="Calibri" panose="020F0502020204030204" pitchFamily="34" charset="0"/>
                        </a:rPr>
                        <a:t>Solar Rights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26"/>
                  </a:ext>
                </a:extLst>
              </a:tr>
              <a:tr h="128175">
                <a:tc>
                  <a:txBody>
                    <a:bodyPr/>
                    <a:lstStyle/>
                    <a:p>
                      <a:pPr algn="l" fontAlgn="b"/>
                      <a:r>
                        <a:rPr lang="en-US" sz="800" b="0" i="0" u="none" strike="noStrike" dirty="0">
                          <a:solidFill>
                            <a:srgbClr val="000000"/>
                          </a:solidFill>
                          <a:effectLst/>
                          <a:latin typeface="Calibri" panose="020F0502020204030204" pitchFamily="34" charset="0"/>
                        </a:rPr>
                        <a:t>Understand state policies on solar rights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dirty="0">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extLst>
                  <a:ext uri="{0D108BD9-81ED-4DB2-BD59-A6C34878D82A}">
                    <a16:rowId xmlns:a16="http://schemas.microsoft.com/office/drawing/2014/main" val="10027"/>
                  </a:ext>
                </a:extLst>
              </a:tr>
              <a:tr h="128175">
                <a:tc>
                  <a:txBody>
                    <a:bodyPr/>
                    <a:lstStyle/>
                    <a:p>
                      <a:pPr algn="l" fontAlgn="b"/>
                      <a:r>
                        <a:rPr lang="en-US" sz="800" b="0" i="0" u="none" strike="noStrike" dirty="0">
                          <a:solidFill>
                            <a:srgbClr val="000000"/>
                          </a:solidFill>
                          <a:effectLst/>
                          <a:latin typeface="Calibri" panose="020F0502020204030204" pitchFamily="34" charset="0"/>
                        </a:rPr>
                        <a:t>Provide consumer protection information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tc>
                  <a:txBody>
                    <a:bodyPr/>
                    <a:lstStyle/>
                    <a:p>
                      <a:pPr algn="r" fontAlgn="b"/>
                      <a:r>
                        <a:rPr lang="en-US" sz="800" b="1" i="0" u="none" strike="noStrike" dirty="0">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A9"/>
                    </a:solidFill>
                  </a:tcPr>
                </a:tc>
                <a:extLst>
                  <a:ext uri="{0D108BD9-81ED-4DB2-BD59-A6C34878D82A}">
                    <a16:rowId xmlns:a16="http://schemas.microsoft.com/office/drawing/2014/main" val="10028"/>
                  </a:ext>
                </a:extLst>
              </a:tr>
              <a:tr h="128175">
                <a:tc>
                  <a:txBody>
                    <a:bodyPr/>
                    <a:lstStyle/>
                    <a:p>
                      <a:pPr algn="l" fontAlgn="b"/>
                      <a:r>
                        <a:rPr lang="en-US" sz="800" b="1" i="0" u="none" strike="noStrike" dirty="0">
                          <a:solidFill>
                            <a:srgbClr val="000000"/>
                          </a:solidFill>
                          <a:effectLst/>
                          <a:latin typeface="Calibri" panose="020F0502020204030204" pitchFamily="34" charset="0"/>
                        </a:rPr>
                        <a:t>Utility Engagement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0029"/>
                  </a:ext>
                </a:extLst>
              </a:tr>
              <a:tr h="128175">
                <a:tc>
                  <a:txBody>
                    <a:bodyPr/>
                    <a:lstStyle/>
                    <a:p>
                      <a:pPr algn="l" fontAlgn="b"/>
                      <a:r>
                        <a:rPr lang="en-US" sz="800" b="0" i="0" u="none" strike="noStrike" dirty="0">
                          <a:solidFill>
                            <a:srgbClr val="000000"/>
                          </a:solidFill>
                          <a:effectLst/>
                          <a:latin typeface="Calibri" panose="020F0502020204030204" pitchFamily="34" charset="0"/>
                        </a:rPr>
                        <a:t>Engage with utilities on solar programs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extLst>
                  <a:ext uri="{0D108BD9-81ED-4DB2-BD59-A6C34878D82A}">
                    <a16:rowId xmlns:a16="http://schemas.microsoft.com/office/drawing/2014/main" val="10030"/>
                  </a:ext>
                </a:extLst>
              </a:tr>
              <a:tr h="128175">
                <a:tc>
                  <a:txBody>
                    <a:bodyPr/>
                    <a:lstStyle/>
                    <a:p>
                      <a:pPr algn="l" fontAlgn="b"/>
                      <a:r>
                        <a:rPr lang="en-US" sz="800" b="0" i="0" u="none" strike="noStrike" dirty="0">
                          <a:solidFill>
                            <a:srgbClr val="000000"/>
                          </a:solidFill>
                          <a:effectLst/>
                          <a:latin typeface="Calibri" panose="020F0502020204030204" pitchFamily="34" charset="0"/>
                        </a:rPr>
                        <a:t>Collaborate with utilities &amp; regional partners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tc>
                  <a:txBody>
                    <a:bodyPr/>
                    <a:lstStyle/>
                    <a:p>
                      <a:pPr algn="r" fontAlgn="b"/>
                      <a:r>
                        <a:rPr lang="en-US" sz="800" b="1" i="0" u="none" strike="noStrike" dirty="0">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A3FF"/>
                    </a:solidFill>
                  </a:tcPr>
                </a:tc>
                <a:extLst>
                  <a:ext uri="{0D108BD9-81ED-4DB2-BD59-A6C34878D82A}">
                    <a16:rowId xmlns:a16="http://schemas.microsoft.com/office/drawing/2014/main" val="10031"/>
                  </a:ext>
                </a:extLst>
              </a:tr>
              <a:tr h="128175">
                <a:tc>
                  <a:txBody>
                    <a:bodyPr/>
                    <a:lstStyle/>
                    <a:p>
                      <a:pPr algn="l" fontAlgn="b"/>
                      <a:r>
                        <a:rPr lang="en-US" sz="800" b="1" i="0" u="none" strike="noStrike">
                          <a:solidFill>
                            <a:srgbClr val="000000"/>
                          </a:solidFill>
                          <a:effectLst/>
                          <a:latin typeface="Calibri" panose="020F0502020204030204" pitchFamily="34" charset="0"/>
                        </a:rPr>
                        <a:t>Community Engagement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0032"/>
                  </a:ext>
                </a:extLst>
              </a:tr>
              <a:tr h="128175">
                <a:tc>
                  <a:txBody>
                    <a:bodyPr/>
                    <a:lstStyle/>
                    <a:p>
                      <a:pPr algn="l" fontAlgn="b"/>
                      <a:r>
                        <a:rPr lang="en-US" sz="800" b="0" i="0" u="none" strike="noStrike">
                          <a:solidFill>
                            <a:srgbClr val="000000"/>
                          </a:solidFill>
                          <a:effectLst/>
                          <a:latin typeface="Calibri" panose="020F0502020204030204" pitchFamily="34" charset="0"/>
                        </a:rPr>
                        <a:t>Host a solar web page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dirty="0">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33"/>
                  </a:ext>
                </a:extLst>
              </a:tr>
              <a:tr h="128175">
                <a:tc>
                  <a:txBody>
                    <a:bodyPr/>
                    <a:lstStyle/>
                    <a:p>
                      <a:pPr algn="l" fontAlgn="b"/>
                      <a:r>
                        <a:rPr lang="en-US" sz="800" b="0" i="0" u="none" strike="noStrike">
                          <a:solidFill>
                            <a:srgbClr val="000000"/>
                          </a:solidFill>
                          <a:effectLst/>
                          <a:latin typeface="Calibri" panose="020F0502020204030204" pitchFamily="34" charset="0"/>
                        </a:rPr>
                        <a:t>Communicate with consitituents about solar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34"/>
                  </a:ext>
                </a:extLst>
              </a:tr>
              <a:tr h="128175">
                <a:tc>
                  <a:txBody>
                    <a:bodyPr/>
                    <a:lstStyle/>
                    <a:p>
                      <a:pPr algn="l" fontAlgn="b"/>
                      <a:r>
                        <a:rPr lang="en-US" sz="800" b="0" i="0" u="none" strike="noStrike">
                          <a:solidFill>
                            <a:srgbClr val="000000"/>
                          </a:solidFill>
                          <a:effectLst/>
                          <a:latin typeface="Calibri" panose="020F0502020204030204" pitchFamily="34" charset="0"/>
                        </a:rPr>
                        <a:t>Participate in regional solar goal-setting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dirty="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35"/>
                  </a:ext>
                </a:extLst>
              </a:tr>
              <a:tr h="128175">
                <a:tc>
                  <a:txBody>
                    <a:bodyPr/>
                    <a:lstStyle/>
                    <a:p>
                      <a:pPr algn="l" fontAlgn="b"/>
                      <a:r>
                        <a:rPr lang="en-US" sz="800" b="0" i="0" u="none" strike="noStrike">
                          <a:solidFill>
                            <a:srgbClr val="000000"/>
                          </a:solidFill>
                          <a:effectLst/>
                          <a:latin typeface="Calibri" panose="020F0502020204030204" pitchFamily="34" charset="0"/>
                        </a:rPr>
                        <a:t>Post an community-level solar map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b"/>
                      <a:r>
                        <a:rPr lang="en-US" sz="800" b="1"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36"/>
                  </a:ext>
                </a:extLst>
              </a:tr>
              <a:tr h="128175">
                <a:tc>
                  <a:txBody>
                    <a:bodyPr/>
                    <a:lstStyle/>
                    <a:p>
                      <a:pPr algn="l" fontAlgn="b"/>
                      <a:r>
                        <a:rPr lang="en-US" sz="800" b="1" i="0" u="none" strike="noStrike" dirty="0">
                          <a:solidFill>
                            <a:srgbClr val="000000"/>
                          </a:solidFill>
                          <a:effectLst/>
                          <a:latin typeface="Calibri" panose="020F0502020204030204" pitchFamily="34" charset="0"/>
                        </a:rPr>
                        <a:t>Market Development and Finance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tc>
                  <a:txBody>
                    <a:bodyPr/>
                    <a:lstStyle/>
                    <a:p>
                      <a:pPr algn="l" fontAlgn="b"/>
                      <a:r>
                        <a:rPr lang="en-US" sz="8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99"/>
                    </a:solidFill>
                  </a:tcPr>
                </a:tc>
                <a:extLst>
                  <a:ext uri="{0D108BD9-81ED-4DB2-BD59-A6C34878D82A}">
                    <a16:rowId xmlns:a16="http://schemas.microsoft.com/office/drawing/2014/main" val="10037"/>
                  </a:ext>
                </a:extLst>
              </a:tr>
              <a:tr h="128175">
                <a:tc>
                  <a:txBody>
                    <a:bodyPr/>
                    <a:lstStyle/>
                    <a:p>
                      <a:pPr algn="l" fontAlgn="b"/>
                      <a:r>
                        <a:rPr lang="en-US" sz="800" b="0" i="0" u="none" strike="noStrike" dirty="0">
                          <a:solidFill>
                            <a:srgbClr val="000000"/>
                          </a:solidFill>
                          <a:effectLst/>
                          <a:latin typeface="Calibri" panose="020F0502020204030204" pitchFamily="34" charset="0"/>
                        </a:rPr>
                        <a:t>Connect to local solar installers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extLst>
                  <a:ext uri="{0D108BD9-81ED-4DB2-BD59-A6C34878D82A}">
                    <a16:rowId xmlns:a16="http://schemas.microsoft.com/office/drawing/2014/main" val="10038"/>
                  </a:ext>
                </a:extLst>
              </a:tr>
              <a:tr h="128175">
                <a:tc>
                  <a:txBody>
                    <a:bodyPr/>
                    <a:lstStyle/>
                    <a:p>
                      <a:pPr algn="l" fontAlgn="b"/>
                      <a:r>
                        <a:rPr lang="en-US" sz="800" b="0" i="0" u="none" strike="noStrike" dirty="0">
                          <a:solidFill>
                            <a:srgbClr val="000000"/>
                          </a:solidFill>
                          <a:effectLst/>
                          <a:latin typeface="Calibri" panose="020F0502020204030204" pitchFamily="34" charset="0"/>
                        </a:rPr>
                        <a:t>Provide information about financing solar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dirty="0">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extLst>
                  <a:ext uri="{0D108BD9-81ED-4DB2-BD59-A6C34878D82A}">
                    <a16:rowId xmlns:a16="http://schemas.microsoft.com/office/drawing/2014/main" val="10039"/>
                  </a:ext>
                </a:extLst>
              </a:tr>
              <a:tr h="128175">
                <a:tc>
                  <a:txBody>
                    <a:bodyPr/>
                    <a:lstStyle/>
                    <a:p>
                      <a:pPr algn="l" fontAlgn="b"/>
                      <a:r>
                        <a:rPr lang="en-US" sz="800" b="0" i="0" u="none" strike="noStrike" dirty="0">
                          <a:solidFill>
                            <a:srgbClr val="000000"/>
                          </a:solidFill>
                          <a:effectLst/>
                          <a:latin typeface="Calibri" panose="020F0502020204030204" pitchFamily="34" charset="0"/>
                        </a:rPr>
                        <a:t>Assess feasibility of solar for public facilities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extLst>
                  <a:ext uri="{0D108BD9-81ED-4DB2-BD59-A6C34878D82A}">
                    <a16:rowId xmlns:a16="http://schemas.microsoft.com/office/drawing/2014/main" val="10040"/>
                  </a:ext>
                </a:extLst>
              </a:tr>
              <a:tr h="128175">
                <a:tc>
                  <a:txBody>
                    <a:bodyPr/>
                    <a:lstStyle/>
                    <a:p>
                      <a:pPr algn="l" fontAlgn="b"/>
                      <a:r>
                        <a:rPr lang="en-US" sz="800" b="0" i="0" u="none" strike="noStrike" dirty="0">
                          <a:solidFill>
                            <a:srgbClr val="000000"/>
                          </a:solidFill>
                          <a:effectLst/>
                          <a:latin typeface="Calibri" panose="020F0502020204030204" pitchFamily="34" charset="0"/>
                        </a:rPr>
                        <a:t>Install solar on public facilities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tc>
                  <a:txBody>
                    <a:bodyPr/>
                    <a:lstStyle/>
                    <a:p>
                      <a:pPr algn="r" fontAlgn="b"/>
                      <a:r>
                        <a:rPr lang="en-US" sz="800" b="1"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7E8"/>
                    </a:solidFill>
                  </a:tcPr>
                </a:tc>
                <a:extLst>
                  <a:ext uri="{0D108BD9-81ED-4DB2-BD59-A6C34878D82A}">
                    <a16:rowId xmlns:a16="http://schemas.microsoft.com/office/drawing/2014/main" val="10041"/>
                  </a:ext>
                </a:extLst>
              </a:tr>
            </a:tbl>
          </a:graphicData>
        </a:graphic>
      </p:graphicFrame>
    </p:spTree>
    <p:extLst>
      <p:ext uri="{BB962C8B-B14F-4D97-AF65-F5344CB8AC3E}">
        <p14:creationId xmlns:p14="http://schemas.microsoft.com/office/powerpoint/2010/main" val="2599000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904" y="749747"/>
            <a:ext cx="3911660" cy="11134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90" y="2524595"/>
            <a:ext cx="3934074" cy="12218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495" y="382426"/>
            <a:ext cx="3575556" cy="2502037"/>
          </a:xfrm>
          <a:prstGeom prst="rect">
            <a:avLst/>
          </a:prstGeom>
        </p:spPr>
      </p:pic>
      <p:sp>
        <p:nvSpPr>
          <p:cNvPr id="8" name="TextBox 7"/>
          <p:cNvSpPr txBox="1"/>
          <p:nvPr/>
        </p:nvSpPr>
        <p:spPr>
          <a:xfrm>
            <a:off x="3097585" y="5270448"/>
            <a:ext cx="3237209" cy="1569660"/>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GRC Communities form largest cohort in the US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12 municipalities, 3 counties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26" y="4052364"/>
            <a:ext cx="4499069" cy="102395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0382" y="3018722"/>
            <a:ext cx="3501058" cy="2117467"/>
          </a:xfrm>
          <a:prstGeom prst="rect">
            <a:avLst/>
          </a:prstGeom>
        </p:spPr>
      </p:pic>
      <p:pic>
        <p:nvPicPr>
          <p:cNvPr id="4" name="Content Placeholder 3"/>
          <p:cNvPicPr>
            <a:picLocks noGrp="1" noChangeAspect="1"/>
          </p:cNvPicPr>
          <p:nvPr>
            <p:ph idx="4294967295"/>
          </p:nvPr>
        </p:nvPicPr>
        <p:blipFill>
          <a:blip r:embed="rId7" cstate="print">
            <a:extLst>
              <a:ext uri="{28A0092B-C50C-407E-A947-70E740481C1C}">
                <a14:useLocalDpi xmlns:a14="http://schemas.microsoft.com/office/drawing/2010/main" val="0"/>
              </a:ext>
            </a:extLst>
          </a:blip>
          <a:stretch>
            <a:fillRect/>
          </a:stretch>
        </p:blipFill>
        <p:spPr>
          <a:xfrm>
            <a:off x="554904" y="1411176"/>
            <a:ext cx="8322573" cy="4681332"/>
          </a:xfrm>
          <a:prstGeom prst="rect">
            <a:avLst/>
          </a:prstGeom>
        </p:spPr>
      </p:pic>
    </p:spTree>
    <p:extLst>
      <p:ext uri="{BB962C8B-B14F-4D97-AF65-F5344CB8AC3E}">
        <p14:creationId xmlns:p14="http://schemas.microsoft.com/office/powerpoint/2010/main" val="294173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ched Right Arrow 6"/>
          <p:cNvSpPr/>
          <p:nvPr/>
        </p:nvSpPr>
        <p:spPr>
          <a:xfrm rot="10800000">
            <a:off x="7514891" y="3241964"/>
            <a:ext cx="535036" cy="43841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rot="16200000">
            <a:off x="-2908686" y="1752874"/>
            <a:ext cx="7543800" cy="1450975"/>
          </a:xfrm>
        </p:spPr>
        <p:txBody>
          <a:bodyPr>
            <a:normAutofit/>
          </a:bodyPr>
          <a:lstStyle/>
          <a:p>
            <a:r>
              <a:rPr lang="en-US" altLang="en-US" sz="4000" dirty="0">
                <a:solidFill>
                  <a:srgbClr val="404040"/>
                </a:solidFill>
              </a:rPr>
              <a:t>MMC SolSmart Communities</a:t>
            </a:r>
            <a:endParaRPr lang="en-US" sz="4000" dirty="0"/>
          </a:p>
        </p:txBody>
      </p:sp>
      <p:sp>
        <p:nvSpPr>
          <p:cNvPr id="3" name="Content Placeholder 2"/>
          <p:cNvSpPr>
            <a:spLocks noGrp="1"/>
          </p:cNvSpPr>
          <p:nvPr>
            <p:ph idx="4294967295"/>
          </p:nvPr>
        </p:nvSpPr>
        <p:spPr>
          <a:xfrm>
            <a:off x="1109663" y="1846263"/>
            <a:ext cx="8034337" cy="4022725"/>
          </a:xfrm>
        </p:spPr>
        <p:txBody>
          <a:bodyPr/>
          <a:lstStyle/>
          <a:p>
            <a:pPr marL="942975" lvl="1" indent="-742950" fontAlgn="base">
              <a:buClr>
                <a:srgbClr val="E48312"/>
              </a:buClr>
            </a:pPr>
            <a:endParaRPr lang="en-US" altLang="en-US" sz="2400" dirty="0">
              <a:solidFill>
                <a:schemeClr val="accent2">
                  <a:lumMod val="75000"/>
                </a:schemeClr>
              </a:solidFill>
            </a:endParaRPr>
          </a:p>
          <a:p>
            <a:pPr marL="200025" lvl="1" indent="0" fontAlgn="base">
              <a:buClr>
                <a:srgbClr val="E48312"/>
              </a:buClr>
              <a:buNone/>
            </a:pPr>
            <a:endParaRPr lang="en-US" altLang="en-US" sz="2400" dirty="0">
              <a:solidFill>
                <a:schemeClr val="accent2">
                  <a:lumMod val="75000"/>
                </a:schemeClr>
              </a:solidFill>
            </a:endParaRPr>
          </a:p>
        </p:txBody>
      </p:sp>
      <p:pic>
        <p:nvPicPr>
          <p:cNvPr id="4" name="Picture 3"/>
          <p:cNvPicPr>
            <a:picLocks noChangeAspect="1"/>
          </p:cNvPicPr>
          <p:nvPr/>
        </p:nvPicPr>
        <p:blipFill>
          <a:blip r:embed="rId3"/>
          <a:stretch>
            <a:fillRect/>
          </a:stretch>
        </p:blipFill>
        <p:spPr>
          <a:xfrm>
            <a:off x="3892527" y="269490"/>
            <a:ext cx="3724808" cy="5943194"/>
          </a:xfrm>
          <a:prstGeom prst="rect">
            <a:avLst/>
          </a:prstGeom>
        </p:spPr>
      </p:pic>
      <p:pic>
        <p:nvPicPr>
          <p:cNvPr id="5" name="Picture 4"/>
          <p:cNvPicPr>
            <a:picLocks noChangeAspect="1"/>
          </p:cNvPicPr>
          <p:nvPr/>
        </p:nvPicPr>
        <p:blipFill>
          <a:blip r:embed="rId4"/>
          <a:stretch>
            <a:fillRect/>
          </a:stretch>
        </p:blipFill>
        <p:spPr>
          <a:xfrm>
            <a:off x="1588702" y="3701987"/>
            <a:ext cx="2269977" cy="2357638"/>
          </a:xfrm>
          <a:prstGeom prst="rect">
            <a:avLst/>
          </a:prstGeom>
        </p:spPr>
      </p:pic>
      <p:sp>
        <p:nvSpPr>
          <p:cNvPr id="6" name="TextBox 5"/>
          <p:cNvSpPr txBox="1"/>
          <p:nvPr/>
        </p:nvSpPr>
        <p:spPr>
          <a:xfrm>
            <a:off x="7947483" y="3138005"/>
            <a:ext cx="1230365"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Starts Nov 1 2018</a:t>
            </a:r>
          </a:p>
        </p:txBody>
      </p:sp>
    </p:spTree>
    <p:extLst>
      <p:ext uri="{BB962C8B-B14F-4D97-AF65-F5344CB8AC3E}">
        <p14:creationId xmlns:p14="http://schemas.microsoft.com/office/powerpoint/2010/main" val="442768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Schaumburg</a:t>
            </a:r>
            <a:br>
              <a:rPr lang="en-US" dirty="0"/>
            </a:br>
            <a:r>
              <a:rPr lang="en-US" sz="4000" dirty="0"/>
              <a:t>SolSmart Silver</a:t>
            </a:r>
          </a:p>
        </p:txBody>
      </p:sp>
      <p:sp>
        <p:nvSpPr>
          <p:cNvPr id="3" name="Text Placeholder 2"/>
          <p:cNvSpPr>
            <a:spLocks noGrp="1"/>
          </p:cNvSpPr>
          <p:nvPr>
            <p:ph type="body" idx="1"/>
          </p:nvPr>
        </p:nvSpPr>
        <p:spPr/>
        <p:txBody>
          <a:bodyPr/>
          <a:lstStyle/>
          <a:p>
            <a:r>
              <a:rPr lang="en-US" dirty="0"/>
              <a:t>Martha Dooley</a:t>
            </a:r>
          </a:p>
          <a:p>
            <a:r>
              <a:rPr lang="en-US" dirty="0"/>
              <a:t>Landscape and Sustainability planner</a:t>
            </a:r>
          </a:p>
        </p:txBody>
      </p:sp>
    </p:spTree>
    <p:extLst>
      <p:ext uri="{BB962C8B-B14F-4D97-AF65-F5344CB8AC3E}">
        <p14:creationId xmlns:p14="http://schemas.microsoft.com/office/powerpoint/2010/main" val="965369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265" t="10201" r="50990" b="8115"/>
          <a:stretch/>
        </p:blipFill>
        <p:spPr bwMode="auto">
          <a:xfrm>
            <a:off x="4876800" y="1981200"/>
            <a:ext cx="4114800" cy="28158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879" t="11340" r="63864" b="12326"/>
          <a:stretch/>
        </p:blipFill>
        <p:spPr bwMode="auto">
          <a:xfrm>
            <a:off x="141698" y="457198"/>
            <a:ext cx="4582702" cy="601638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descr="C:\Users\mdooley\AppData\Local\Microsoft\Windows\Temporary Internet Files\Content.Outlook\IH0Q4MWS\Schaumburg-Horizontal-NoStrapline-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5662954"/>
            <a:ext cx="4114800" cy="652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502" y="457198"/>
            <a:ext cx="1918869" cy="1276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237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6" name="Subtitle 5"/>
          <p:cNvSpPr>
            <a:spLocks noGrp="1"/>
          </p:cNvSpPr>
          <p:nvPr>
            <p:ph type="subTitle" idx="4294967295"/>
          </p:nvPr>
        </p:nvSpPr>
        <p:spPr>
          <a:xfrm>
            <a:off x="304800" y="304799"/>
            <a:ext cx="8686800" cy="6324601"/>
          </a:xfrm>
        </p:spPr>
        <p:txBody>
          <a:bodyPr>
            <a:normAutofit lnSpcReduction="10000"/>
          </a:bodyPr>
          <a:lstStyle/>
          <a:p>
            <a:pPr marL="0" indent="0" algn="ctr">
              <a:buNone/>
            </a:pPr>
            <a:r>
              <a:rPr lang="en-US" dirty="0">
                <a:latin typeface="Arial" panose="020B0604020202020204" pitchFamily="34" charset="0"/>
                <a:ea typeface="Verdana" panose="020B0604030504040204" pitchFamily="34" charset="0"/>
                <a:cs typeface="Arial" panose="020B0604020202020204" pitchFamily="34" charset="0"/>
              </a:rPr>
              <a:t>2018 Successes</a:t>
            </a:r>
          </a:p>
          <a:p>
            <a:pPr marL="0" indent="0">
              <a:buNone/>
            </a:pPr>
            <a:r>
              <a:rPr lang="en-US" sz="2000" dirty="0">
                <a:latin typeface="Arial" panose="020B0604020202020204" pitchFamily="34" charset="0"/>
                <a:ea typeface="Verdana" panose="020B0604030504040204" pitchFamily="34" charset="0"/>
                <a:cs typeface="Arial" panose="020B0604020202020204" pitchFamily="34" charset="0"/>
              </a:rPr>
              <a:t>20 Residential Applications (118.41 KW; Average Size 6.23 KW)</a:t>
            </a:r>
          </a:p>
          <a:p>
            <a:pPr marL="0" indent="0">
              <a:buNone/>
            </a:pPr>
            <a:endParaRPr lang="en-US" sz="2400" dirty="0"/>
          </a:p>
          <a:p>
            <a:pPr marL="0" indent="0">
              <a:buNone/>
            </a:pPr>
            <a:endParaRPr lang="en-US" sz="2400" dirty="0"/>
          </a:p>
          <a:p>
            <a:pPr marL="0" indent="0">
              <a:buNone/>
            </a:pPr>
            <a:endParaRPr lang="en-US" dirty="0"/>
          </a:p>
          <a:p>
            <a:endParaRPr lang="en-US" dirty="0"/>
          </a:p>
          <a:p>
            <a:endParaRPr lang="en-US" dirty="0"/>
          </a:p>
          <a:p>
            <a:endParaRPr lang="en-US" dirty="0"/>
          </a:p>
          <a:p>
            <a:pPr marL="0" indent="0">
              <a:buNone/>
            </a:pPr>
            <a:endParaRPr lang="en-US" sz="800" dirty="0"/>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5 Commercial Residential Applications (1,820 KW)</a:t>
            </a:r>
          </a:p>
          <a:p>
            <a:pPr marL="0" indent="0">
              <a:buNone/>
            </a:pPr>
            <a:r>
              <a:rPr lang="en-US" sz="1200" dirty="0">
                <a:latin typeface="Arial" panose="020B0604020202020204" pitchFamily="34" charset="0"/>
                <a:cs typeface="Arial" panose="020B0604020202020204" pitchFamily="34" charset="0"/>
              </a:rPr>
              <a:t>IKEA – 867 KW </a:t>
            </a:r>
          </a:p>
          <a:p>
            <a:pPr marL="0" indent="0">
              <a:buNone/>
            </a:pPr>
            <a:r>
              <a:rPr lang="en-US" sz="1200" dirty="0" err="1">
                <a:latin typeface="Arial" panose="020B0604020202020204" pitchFamily="34" charset="0"/>
                <a:cs typeface="Arial" panose="020B0604020202020204" pitchFamily="34" charset="0"/>
              </a:rPr>
              <a:t>Rabine</a:t>
            </a:r>
            <a:r>
              <a:rPr lang="en-US" sz="1200" dirty="0">
                <a:latin typeface="Arial" panose="020B0604020202020204" pitchFamily="34" charset="0"/>
                <a:cs typeface="Arial" panose="020B0604020202020204" pitchFamily="34" charset="0"/>
              </a:rPr>
              <a:t> Paving – 69 KW </a:t>
            </a:r>
          </a:p>
          <a:p>
            <a:pPr marL="0" indent="0">
              <a:buNone/>
            </a:pPr>
            <a:r>
              <a:rPr lang="en-US" sz="1200" dirty="0">
                <a:latin typeface="Arial" panose="020B0604020202020204" pitchFamily="34" charset="0"/>
                <a:cs typeface="Arial" panose="020B0604020202020204" pitchFamily="34" charset="0"/>
              </a:rPr>
              <a:t>Target – 702 KW </a:t>
            </a:r>
          </a:p>
          <a:p>
            <a:pPr marL="0" indent="0">
              <a:buNone/>
            </a:pPr>
            <a:r>
              <a:rPr lang="en-US" sz="1200" dirty="0">
                <a:latin typeface="Arial" panose="020B0604020202020204" pitchFamily="34" charset="0"/>
                <a:cs typeface="Arial" panose="020B0604020202020204" pitchFamily="34" charset="0"/>
              </a:rPr>
              <a:t>Fairfield Inn and Suites - 91 KW</a:t>
            </a:r>
          </a:p>
          <a:p>
            <a:pPr marL="0" indent="0">
              <a:buNone/>
            </a:pPr>
            <a:r>
              <a:rPr lang="en-US" sz="1200" dirty="0" err="1">
                <a:latin typeface="Arial" panose="020B0604020202020204" pitchFamily="34" charset="0"/>
                <a:cs typeface="Arial" panose="020B0604020202020204" pitchFamily="34" charset="0"/>
              </a:rPr>
              <a:t>Towneplace</a:t>
            </a:r>
            <a:r>
              <a:rPr lang="en-US" sz="1200" dirty="0">
                <a:latin typeface="Arial" panose="020B0604020202020204" pitchFamily="34" charset="0"/>
                <a:cs typeface="Arial" panose="020B0604020202020204" pitchFamily="34" charset="0"/>
              </a:rPr>
              <a:t> Suites – 91 KW</a:t>
            </a:r>
          </a:p>
          <a:p>
            <a:pPr marL="0" indent="0">
              <a:buNone/>
            </a:pPr>
            <a:endParaRPr lang="en-US" sz="1200" dirty="0"/>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5402" y="5791200"/>
            <a:ext cx="42672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b="3301"/>
          <a:stretch/>
        </p:blipFill>
        <p:spPr bwMode="auto">
          <a:xfrm>
            <a:off x="593318" y="1329530"/>
            <a:ext cx="7924168" cy="3471070"/>
          </a:xfrm>
          <a:prstGeom prst="rect">
            <a:avLst/>
          </a:prstGeom>
          <a:noFill/>
          <a:ln w="9525" cmpd="sng">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52952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County</a:t>
            </a:r>
            <a:br>
              <a:rPr lang="en-US" dirty="0"/>
            </a:br>
            <a:r>
              <a:rPr lang="en-US" sz="4000" dirty="0"/>
              <a:t>SolSmart Gold</a:t>
            </a:r>
            <a:endParaRPr lang="en-US" dirty="0"/>
          </a:p>
        </p:txBody>
      </p:sp>
      <p:sp>
        <p:nvSpPr>
          <p:cNvPr id="3" name="Text Placeholder 2"/>
          <p:cNvSpPr>
            <a:spLocks noGrp="1"/>
          </p:cNvSpPr>
          <p:nvPr>
            <p:ph type="body" idx="1"/>
          </p:nvPr>
        </p:nvSpPr>
        <p:spPr/>
        <p:txBody>
          <a:bodyPr/>
          <a:lstStyle/>
          <a:p>
            <a:r>
              <a:rPr lang="en-US" dirty="0"/>
              <a:t>Samantha </a:t>
            </a:r>
            <a:r>
              <a:rPr lang="en-US" dirty="0" err="1"/>
              <a:t>bluemer</a:t>
            </a:r>
            <a:endParaRPr lang="en-US" dirty="0"/>
          </a:p>
          <a:p>
            <a:r>
              <a:rPr lang="en-US" dirty="0"/>
              <a:t>Energy and Conservation Specialist</a:t>
            </a:r>
          </a:p>
        </p:txBody>
      </p:sp>
    </p:spTree>
    <p:extLst>
      <p:ext uri="{BB962C8B-B14F-4D97-AF65-F5344CB8AC3E}">
        <p14:creationId xmlns:p14="http://schemas.microsoft.com/office/powerpoint/2010/main" val="493000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9965" y="542508"/>
            <a:ext cx="8229600" cy="574448"/>
          </a:xfrm>
        </p:spPr>
        <p:txBody>
          <a:bodyPr>
            <a:noAutofit/>
          </a:bodyPr>
          <a:lstStyle/>
          <a:p>
            <a:r>
              <a:rPr lang="en-US" sz="4100" b="0" dirty="0">
                <a:solidFill>
                  <a:srgbClr val="58595B"/>
                </a:solidFill>
                <a:latin typeface="BrownPro" panose="02010804010101010102" pitchFamily="50" charset="0"/>
              </a:rPr>
              <a:t>The Cost of Solar in the US</a:t>
            </a:r>
          </a:p>
        </p:txBody>
      </p:sp>
      <p:sp>
        <p:nvSpPr>
          <p:cNvPr id="4" name="Text Placeholder 3"/>
          <p:cNvSpPr>
            <a:spLocks noGrp="1"/>
          </p:cNvSpPr>
          <p:nvPr>
            <p:ph type="body" sz="quarter" idx="10"/>
          </p:nvPr>
        </p:nvSpPr>
        <p:spPr>
          <a:xfrm>
            <a:off x="1551334" y="6385685"/>
            <a:ext cx="4988718" cy="357188"/>
          </a:xfrm>
        </p:spPr>
        <p:txBody>
          <a:bodyPr>
            <a:normAutofit fontScale="77500" lnSpcReduction="20000"/>
          </a:bodyPr>
          <a:lstStyle/>
          <a:p>
            <a:r>
              <a:rPr lang="en-US" dirty="0"/>
              <a:t>Source: NREL (</a:t>
            </a:r>
            <a:r>
              <a:rPr lang="en-GB" dirty="0">
                <a:hlinkClick r:id="rId3"/>
              </a:rPr>
              <a:t>http://www.nrel.gov/docs/fy14osti/60412.pdf</a:t>
            </a:r>
            <a:r>
              <a:rPr lang="en-US" dirty="0"/>
              <a:t>) </a:t>
            </a:r>
          </a:p>
          <a:p>
            <a:r>
              <a:rPr lang="en-US" dirty="0"/>
              <a:t>LBNL (</a:t>
            </a:r>
            <a:r>
              <a:rPr lang="en-GB" dirty="0">
                <a:hlinkClick r:id="rId4"/>
              </a:rPr>
              <a:t>http://emp.lbl.gov/sites/all/files/lbnl-6350e.pdf</a:t>
            </a:r>
            <a:r>
              <a:rPr lang="en-US" dirty="0"/>
              <a:t>)</a:t>
            </a:r>
            <a:r>
              <a:rPr lang="en-GB" dirty="0"/>
              <a:t>(</a:t>
            </a:r>
            <a:r>
              <a:rPr lang="en-GB" dirty="0">
                <a:hlinkClick r:id="rId5"/>
              </a:rPr>
              <a:t>http://www1.eere.energy.gov/solar/pdfs/sunshot_webinar_20130226.pdf </a:t>
            </a:r>
            <a:r>
              <a:rPr lang="en-GB" dirty="0"/>
              <a:t>)</a:t>
            </a:r>
            <a:r>
              <a:rPr lang="en-US" dirty="0"/>
              <a:t>	</a:t>
            </a:r>
          </a:p>
        </p:txBody>
      </p:sp>
      <p:sp>
        <p:nvSpPr>
          <p:cNvPr id="6" name="Rectangle 5"/>
          <p:cNvSpPr/>
          <p:nvPr/>
        </p:nvSpPr>
        <p:spPr>
          <a:xfrm>
            <a:off x="53266" y="5424812"/>
            <a:ext cx="2070717" cy="57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7" name="Chart 6"/>
          <p:cNvGraphicFramePr/>
          <p:nvPr>
            <p:extLst/>
          </p:nvPr>
        </p:nvGraphicFramePr>
        <p:xfrm>
          <a:off x="632791" y="1362789"/>
          <a:ext cx="8063947" cy="463796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21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_logo_whitebdr.JPG"/>
          <p:cNvPicPr>
            <a:picLocks noChangeAspect="1"/>
          </p:cNvPicPr>
          <p:nvPr/>
        </p:nvPicPr>
        <p:blipFill>
          <a:blip r:embed="rId2" cstate="print"/>
          <a:stretch>
            <a:fillRect/>
          </a:stretch>
        </p:blipFill>
        <p:spPr>
          <a:xfrm>
            <a:off x="85725" y="5210760"/>
            <a:ext cx="742950" cy="748870"/>
          </a:xfrm>
          <a:prstGeom prst="rect">
            <a:avLst/>
          </a:prstGeom>
        </p:spPr>
      </p:pic>
      <p:sp>
        <p:nvSpPr>
          <p:cNvPr id="6" name="Content Placeholder 5"/>
          <p:cNvSpPr>
            <a:spLocks noGrp="1"/>
          </p:cNvSpPr>
          <p:nvPr>
            <p:ph idx="1"/>
          </p:nvPr>
        </p:nvSpPr>
        <p:spPr>
          <a:xfrm>
            <a:off x="457200" y="2001795"/>
            <a:ext cx="8229600" cy="3394472"/>
          </a:xfrm>
        </p:spPr>
        <p:txBody>
          <a:bodyPr>
            <a:normAutofit fontScale="92500" lnSpcReduction="10000"/>
          </a:bodyPr>
          <a:lstStyle/>
          <a:p>
            <a:r>
              <a:rPr lang="en-US" dirty="0"/>
              <a:t>IKEA </a:t>
            </a:r>
            <a:r>
              <a:rPr lang="en-US" u="sng" dirty="0"/>
              <a:t>2.9MW</a:t>
            </a:r>
          </a:p>
          <a:p>
            <a:r>
              <a:rPr lang="en-US" dirty="0" err="1"/>
              <a:t>Magid</a:t>
            </a:r>
            <a:r>
              <a:rPr lang="en-US" dirty="0"/>
              <a:t> </a:t>
            </a:r>
            <a:r>
              <a:rPr lang="en-US" u="sng" dirty="0"/>
              <a:t>3.9MW</a:t>
            </a:r>
          </a:p>
          <a:p>
            <a:r>
              <a:rPr lang="en-US" dirty="0"/>
              <a:t>Will County Courthouse</a:t>
            </a:r>
          </a:p>
          <a:p>
            <a:r>
              <a:rPr lang="en-US" dirty="0"/>
              <a:t>Park districts, schools, churches, </a:t>
            </a:r>
            <a:r>
              <a:rPr lang="en-US" sz="2700" b="1" i="1" u="sng" dirty="0"/>
              <a:t>residents</a:t>
            </a:r>
          </a:p>
          <a:p>
            <a:pPr lvl="1"/>
            <a:r>
              <a:rPr lang="en-US" dirty="0"/>
              <a:t>Plainfield Park District (Net zero building)</a:t>
            </a:r>
          </a:p>
          <a:p>
            <a:pPr lvl="1"/>
            <a:r>
              <a:rPr lang="en-US" dirty="0"/>
              <a:t>Valley View School District (5 school rooftops)</a:t>
            </a:r>
          </a:p>
          <a:p>
            <a:pPr lvl="1"/>
            <a:r>
              <a:rPr lang="en-US" dirty="0"/>
              <a:t>Troy School District (6 school rooftops)</a:t>
            </a:r>
          </a:p>
          <a:p>
            <a:pPr lvl="1"/>
            <a:r>
              <a:rPr lang="en-US" dirty="0"/>
              <a:t>Solar Farms (Crete/Beecher Township)</a:t>
            </a:r>
          </a:p>
          <a:p>
            <a:r>
              <a:rPr lang="en-US" sz="3000" b="1" dirty="0">
                <a:solidFill>
                  <a:srgbClr val="D6A300"/>
                </a:solidFill>
              </a:rPr>
              <a:t>SolSmart </a:t>
            </a:r>
            <a:r>
              <a:rPr lang="en-US" sz="3000" b="1" dirty="0">
                <a:solidFill>
                  <a:srgbClr val="D6A300"/>
                </a:solidFill>
                <a:effectLst>
                  <a:reflection blurRad="6350" stA="55000" endA="300" endPos="45500" dir="5400000" sy="-100000" algn="bl" rotWithShape="0"/>
                </a:effectLst>
              </a:rPr>
              <a:t>GOLD</a:t>
            </a:r>
            <a:r>
              <a:rPr lang="en-US" sz="3000" b="1" dirty="0">
                <a:solidFill>
                  <a:srgbClr val="D6A300"/>
                </a:solidFill>
              </a:rPr>
              <a:t> 2017</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2001" r="12999" b="38000"/>
          <a:stretch/>
        </p:blipFill>
        <p:spPr>
          <a:xfrm>
            <a:off x="5918887" y="2369640"/>
            <a:ext cx="3083012" cy="2205539"/>
          </a:xfrm>
          <a:prstGeom prst="rect">
            <a:avLst/>
          </a:prstGeom>
        </p:spPr>
      </p:pic>
      <p:pic>
        <p:nvPicPr>
          <p:cNvPr id="10" name="Picture 9"/>
          <p:cNvPicPr>
            <a:picLocks noChangeAspect="1"/>
          </p:cNvPicPr>
          <p:nvPr/>
        </p:nvPicPr>
        <p:blipFill>
          <a:blip r:embed="rId4"/>
          <a:stretch>
            <a:fillRect/>
          </a:stretch>
        </p:blipFill>
        <p:spPr>
          <a:xfrm>
            <a:off x="3780630" y="1804644"/>
            <a:ext cx="1823159" cy="1361563"/>
          </a:xfrm>
          <a:prstGeom prst="rect">
            <a:avLst/>
          </a:prstGeom>
        </p:spPr>
      </p:pic>
      <p:sp>
        <p:nvSpPr>
          <p:cNvPr id="4" name="Title 1"/>
          <p:cNvSpPr txBox="1">
            <a:spLocks/>
          </p:cNvSpPr>
          <p:nvPr/>
        </p:nvSpPr>
        <p:spPr>
          <a:xfrm>
            <a:off x="0" y="1063229"/>
            <a:ext cx="9144000" cy="857250"/>
          </a:xfrm>
          <a:prstGeom prst="rect">
            <a:avLst/>
          </a:prstGeom>
          <a:solidFill>
            <a:srgbClr val="002060"/>
          </a:solidFill>
        </p:spPr>
        <p:txBody>
          <a:bodyPr vert="horz" lIns="68580" tIns="34290" rIns="68580" bIns="34290" rtlCol="0" anchor="ctr">
            <a:norm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pitchFamily="34" charset="0"/>
                <a:ea typeface="+mn-ea"/>
                <a:cs typeface="+mn-cs"/>
              </a:rPr>
              <a:t>Solar in Will County</a:t>
            </a:r>
          </a:p>
        </p:txBody>
      </p:sp>
    </p:spTree>
    <p:extLst>
      <p:ext uri="{BB962C8B-B14F-4D97-AF65-F5344CB8AC3E}">
        <p14:creationId xmlns:p14="http://schemas.microsoft.com/office/powerpoint/2010/main" val="1550175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srcRect l="51235" t="37353" r="1219" b="10596"/>
          <a:stretch/>
        </p:blipFill>
        <p:spPr>
          <a:xfrm>
            <a:off x="1020280" y="3785251"/>
            <a:ext cx="5651516" cy="2033441"/>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5" name="Picture 4" descr="blue_logo_whitebdr.JPG"/>
          <p:cNvPicPr>
            <a:picLocks noChangeAspect="1"/>
          </p:cNvPicPr>
          <p:nvPr/>
        </p:nvPicPr>
        <p:blipFill>
          <a:blip r:embed="rId3" cstate="print"/>
          <a:stretch>
            <a:fillRect/>
          </a:stretch>
        </p:blipFill>
        <p:spPr>
          <a:xfrm>
            <a:off x="85725" y="5210760"/>
            <a:ext cx="742950" cy="748870"/>
          </a:xfrm>
          <a:prstGeom prst="rect">
            <a:avLst/>
          </a:prstGeom>
        </p:spPr>
      </p:pic>
      <p:sp>
        <p:nvSpPr>
          <p:cNvPr id="6" name="Content Placeholder 5"/>
          <p:cNvSpPr>
            <a:spLocks noGrp="1"/>
          </p:cNvSpPr>
          <p:nvPr>
            <p:ph idx="1"/>
          </p:nvPr>
        </p:nvSpPr>
        <p:spPr>
          <a:xfrm>
            <a:off x="457200" y="2001795"/>
            <a:ext cx="8229600" cy="3394472"/>
          </a:xfrm>
        </p:spPr>
        <p:txBody>
          <a:bodyPr>
            <a:normAutofit/>
          </a:bodyPr>
          <a:lstStyle/>
          <a:p>
            <a:r>
              <a:rPr lang="en-US" sz="2250" dirty="0"/>
              <a:t>Residential Solar Permitting </a:t>
            </a:r>
          </a:p>
          <a:p>
            <a:pPr marL="0" indent="0">
              <a:buNone/>
            </a:pPr>
            <a:r>
              <a:rPr lang="en-US" sz="2250" dirty="0"/>
              <a:t>    Checklist and Guide</a:t>
            </a:r>
          </a:p>
          <a:p>
            <a:r>
              <a:rPr lang="en-US" sz="2250" dirty="0"/>
              <a:t>Will County Solar Source</a:t>
            </a:r>
          </a:p>
          <a:p>
            <a:r>
              <a:rPr lang="en-US" sz="2250" dirty="0"/>
              <a:t>Solar farm zoning language</a:t>
            </a:r>
          </a:p>
          <a:p>
            <a:endParaRPr lang="en-US" sz="2250" dirty="0"/>
          </a:p>
        </p:txBody>
      </p:sp>
      <p:sp>
        <p:nvSpPr>
          <p:cNvPr id="4" name="Title 1"/>
          <p:cNvSpPr txBox="1">
            <a:spLocks/>
          </p:cNvSpPr>
          <p:nvPr/>
        </p:nvSpPr>
        <p:spPr>
          <a:xfrm>
            <a:off x="0" y="1063229"/>
            <a:ext cx="9144000" cy="857250"/>
          </a:xfrm>
          <a:prstGeom prst="rect">
            <a:avLst/>
          </a:prstGeom>
          <a:solidFill>
            <a:srgbClr val="002060"/>
          </a:solidFill>
        </p:spPr>
        <p:txBody>
          <a:bodyPr vert="horz" lIns="68580" tIns="34290" rIns="68580" bIns="34290" rtlCol="0" anchor="ctr">
            <a:norm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pitchFamily="34" charset="0"/>
                <a:ea typeface="+mn-ea"/>
                <a:cs typeface="+mn-cs"/>
              </a:rPr>
              <a:t>Fueling Solar Power</a:t>
            </a:r>
          </a:p>
        </p:txBody>
      </p:sp>
      <p:pic>
        <p:nvPicPr>
          <p:cNvPr id="2" name="Picture 1"/>
          <p:cNvPicPr>
            <a:picLocks noChangeAspect="1"/>
          </p:cNvPicPr>
          <p:nvPr/>
        </p:nvPicPr>
        <p:blipFill rotWithShape="1">
          <a:blip r:embed="rId4"/>
          <a:srcRect l="51216" t="11711" r="8851" b="4619"/>
          <a:stretch/>
        </p:blipFill>
        <p:spPr>
          <a:xfrm>
            <a:off x="5282513" y="2988117"/>
            <a:ext cx="3651422" cy="2514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a:off x="3846038" y="3056053"/>
            <a:ext cx="1349979" cy="701"/>
          </a:xfrm>
          <a:prstGeom prst="straightConnector1">
            <a:avLst/>
          </a:prstGeom>
          <a:ln w="1047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a:srcRect l="43900" t="16044" r="9862" b="4402"/>
          <a:stretch/>
        </p:blipFill>
        <p:spPr>
          <a:xfrm>
            <a:off x="5551273" y="1128223"/>
            <a:ext cx="2990335" cy="1690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Circular Arrow 24"/>
          <p:cNvSpPr/>
          <p:nvPr/>
        </p:nvSpPr>
        <p:spPr>
          <a:xfrm rot="5400000">
            <a:off x="3639977" y="3413565"/>
            <a:ext cx="571478" cy="556055"/>
          </a:xfrm>
          <a:prstGeom prst="circular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27" name="Straight Arrow Connector 26"/>
          <p:cNvCxnSpPr/>
          <p:nvPr/>
        </p:nvCxnSpPr>
        <p:spPr>
          <a:xfrm>
            <a:off x="3866187" y="2453947"/>
            <a:ext cx="1349979" cy="701"/>
          </a:xfrm>
          <a:prstGeom prst="straightConnector1">
            <a:avLst/>
          </a:prstGeom>
          <a:ln w="1047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334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6651" y="645543"/>
            <a:ext cx="8229600" cy="574448"/>
          </a:xfrm>
        </p:spPr>
        <p:txBody>
          <a:bodyPr>
            <a:noAutofit/>
          </a:bodyPr>
          <a:lstStyle/>
          <a:p>
            <a:r>
              <a:rPr lang="en-US" sz="4100" b="0" dirty="0">
                <a:solidFill>
                  <a:srgbClr val="58595B"/>
                </a:solidFill>
                <a:latin typeface="BrownPro" panose="02010804010101010102" pitchFamily="50" charset="0"/>
              </a:rPr>
              <a:t>The Cost of Solar in the US</a:t>
            </a:r>
          </a:p>
        </p:txBody>
      </p:sp>
      <p:sp>
        <p:nvSpPr>
          <p:cNvPr id="10" name="Text Placeholder 3"/>
          <p:cNvSpPr>
            <a:spLocks noGrp="1"/>
          </p:cNvSpPr>
          <p:nvPr>
            <p:ph type="body" sz="quarter" idx="10"/>
          </p:nvPr>
        </p:nvSpPr>
        <p:spPr>
          <a:xfrm>
            <a:off x="1571964" y="6405661"/>
            <a:ext cx="4988718" cy="357188"/>
          </a:xfrm>
        </p:spPr>
        <p:txBody>
          <a:bodyPr>
            <a:normAutofit fontScale="77500" lnSpcReduction="20000"/>
          </a:bodyPr>
          <a:lstStyle/>
          <a:p>
            <a:r>
              <a:rPr lang="en-US" dirty="0"/>
              <a:t>Source: NREL (</a:t>
            </a:r>
            <a:r>
              <a:rPr lang="en-GB" dirty="0">
                <a:hlinkClick r:id="rId3"/>
              </a:rPr>
              <a:t>http://www.nrel.gov/docs/fy14osti/60412.pdf</a:t>
            </a:r>
            <a:r>
              <a:rPr lang="en-US" dirty="0"/>
              <a:t>) </a:t>
            </a:r>
          </a:p>
          <a:p>
            <a:r>
              <a:rPr lang="en-US" dirty="0"/>
              <a:t>LBNL (</a:t>
            </a:r>
            <a:r>
              <a:rPr lang="en-GB" dirty="0">
                <a:hlinkClick r:id="rId4"/>
              </a:rPr>
              <a:t>http://emp.lbl.gov/sites/all/files/lbnl-6350e.pdf</a:t>
            </a:r>
            <a:r>
              <a:rPr lang="en-US" dirty="0"/>
              <a:t>)</a:t>
            </a:r>
            <a:r>
              <a:rPr lang="en-GB" dirty="0"/>
              <a:t>(</a:t>
            </a:r>
            <a:r>
              <a:rPr lang="en-GB" dirty="0">
                <a:hlinkClick r:id="rId5"/>
              </a:rPr>
              <a:t>http://www1.eere.energy.gov/solar/pdfs/sunshot_webinar_20130226.pdf </a:t>
            </a:r>
            <a:r>
              <a:rPr lang="en-GB" dirty="0"/>
              <a:t>)</a:t>
            </a:r>
            <a:r>
              <a:rPr lang="en-US" dirty="0"/>
              <a:t>	</a:t>
            </a:r>
          </a:p>
        </p:txBody>
      </p:sp>
      <p:sp>
        <p:nvSpPr>
          <p:cNvPr id="11" name="Rectangle 10"/>
          <p:cNvSpPr/>
          <p:nvPr/>
        </p:nvSpPr>
        <p:spPr>
          <a:xfrm>
            <a:off x="53266" y="5424812"/>
            <a:ext cx="2070717" cy="57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2" name="Chart 11"/>
          <p:cNvGraphicFramePr/>
          <p:nvPr>
            <p:extLst/>
          </p:nvPr>
        </p:nvGraphicFramePr>
        <p:xfrm>
          <a:off x="636104" y="1532001"/>
          <a:ext cx="8050695" cy="4111562"/>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21"/>
          <p:cNvSpPr/>
          <p:nvPr/>
        </p:nvSpPr>
        <p:spPr>
          <a:xfrm>
            <a:off x="6560682" y="3351718"/>
            <a:ext cx="1417412" cy="926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ounded Rectangular Callout 12"/>
          <p:cNvSpPr/>
          <p:nvPr/>
        </p:nvSpPr>
        <p:spPr>
          <a:xfrm>
            <a:off x="3648916" y="1841300"/>
            <a:ext cx="4898735" cy="3546873"/>
          </a:xfrm>
          <a:prstGeom prst="wedgeRoundRectCallout">
            <a:avLst>
              <a:gd name="adj1" fmla="val -54770"/>
              <a:gd name="adj2" fmla="val -23390"/>
              <a:gd name="adj3" fmla="val 16667"/>
            </a:avLst>
          </a:prstGeom>
          <a:solidFill>
            <a:srgbClr val="F3F5FF">
              <a:alpha val="85098"/>
            </a:srgb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graphicFrame>
        <p:nvGraphicFramePr>
          <p:cNvPr id="14" name="Chart 13"/>
          <p:cNvGraphicFramePr/>
          <p:nvPr>
            <p:extLst/>
          </p:nvPr>
        </p:nvGraphicFramePr>
        <p:xfrm>
          <a:off x="3726145" y="2060966"/>
          <a:ext cx="4715489" cy="3270587"/>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14"/>
          <p:cNvSpPr txBox="1"/>
          <p:nvPr/>
        </p:nvSpPr>
        <p:spPr>
          <a:xfrm>
            <a:off x="5201353" y="2002224"/>
            <a:ext cx="1515053" cy="332006"/>
          </a:xfrm>
          <a:prstGeom prst="roundRect">
            <a:avLst/>
          </a:prstGeom>
          <a:solidFill>
            <a:schemeClr val="tx2">
              <a:lumMod val="75000"/>
            </a:schemeClr>
          </a:solidFill>
        </p:spPr>
        <p:txBody>
          <a:bodyPr wrap="none" rtlCol="0">
            <a:spAutoFit/>
          </a:bodyPr>
          <a:lstStyle/>
          <a:p>
            <a:r>
              <a:rPr lang="en-US" sz="1350" b="1" dirty="0">
                <a:solidFill>
                  <a:schemeClr val="bg1"/>
                </a:solidFill>
                <a:latin typeface="Gill Sans MT" pitchFamily="34" charset="0"/>
              </a:rPr>
              <a:t>Solar Soft Costs</a:t>
            </a:r>
          </a:p>
        </p:txBody>
      </p:sp>
    </p:spTree>
    <p:extLst>
      <p:ext uri="{BB962C8B-B14F-4D97-AF65-F5344CB8AC3E}">
        <p14:creationId xmlns:p14="http://schemas.microsoft.com/office/powerpoint/2010/main" val="294231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9722" y="565474"/>
            <a:ext cx="8229600" cy="574448"/>
          </a:xfrm>
        </p:spPr>
        <p:txBody>
          <a:bodyPr>
            <a:noAutofit/>
          </a:bodyPr>
          <a:lstStyle/>
          <a:p>
            <a:r>
              <a:rPr lang="en-US" sz="4100" b="0" dirty="0">
                <a:solidFill>
                  <a:srgbClr val="58595B"/>
                </a:solidFill>
                <a:latin typeface="BrownPro" panose="02010804010101010102" pitchFamily="50" charset="0"/>
              </a:rPr>
              <a:t>The Cost of Solar in the US</a:t>
            </a:r>
          </a:p>
        </p:txBody>
      </p:sp>
      <p:sp>
        <p:nvSpPr>
          <p:cNvPr id="6" name="TextBox 5"/>
          <p:cNvSpPr txBox="1"/>
          <p:nvPr/>
        </p:nvSpPr>
        <p:spPr>
          <a:xfrm rot="16200000">
            <a:off x="2255602" y="2495894"/>
            <a:ext cx="628650" cy="323165"/>
          </a:xfrm>
          <a:prstGeom prst="rect">
            <a:avLst/>
          </a:prstGeom>
          <a:noFill/>
        </p:spPr>
        <p:txBody>
          <a:bodyPr wrap="square" rtlCol="0">
            <a:spAutoFit/>
          </a:bodyPr>
          <a:lstStyle/>
          <a:p>
            <a:r>
              <a:rPr lang="en-US" sz="1500" dirty="0">
                <a:solidFill>
                  <a:srgbClr val="F3F5FF"/>
                </a:solidFill>
                <a:latin typeface="Gill Sans MT"/>
                <a:cs typeface="Gill Sans MT"/>
              </a:rPr>
              <a:t>$3.32</a:t>
            </a:r>
            <a:endParaRPr lang="en-US" sz="1050" dirty="0">
              <a:solidFill>
                <a:srgbClr val="F3F5FF"/>
              </a:solidFill>
              <a:latin typeface="Gill Sans MT"/>
              <a:cs typeface="Gill Sans MT"/>
            </a:endParaRPr>
          </a:p>
        </p:txBody>
      </p:sp>
      <p:sp>
        <p:nvSpPr>
          <p:cNvPr id="7" name="TextBox 6"/>
          <p:cNvSpPr txBox="1"/>
          <p:nvPr/>
        </p:nvSpPr>
        <p:spPr>
          <a:xfrm rot="16200000">
            <a:off x="2946187" y="3096954"/>
            <a:ext cx="619080" cy="323165"/>
          </a:xfrm>
          <a:prstGeom prst="rect">
            <a:avLst/>
          </a:prstGeom>
          <a:noFill/>
        </p:spPr>
        <p:txBody>
          <a:bodyPr wrap="none" rtlCol="0">
            <a:spAutoFit/>
          </a:bodyPr>
          <a:lstStyle/>
          <a:p>
            <a:r>
              <a:rPr lang="en-US" sz="1500" dirty="0">
                <a:solidFill>
                  <a:srgbClr val="F3F5FF"/>
                </a:solidFill>
                <a:latin typeface="Gill Sans MT"/>
                <a:cs typeface="Gill Sans MT"/>
              </a:rPr>
              <a:t>$3.32</a:t>
            </a:r>
          </a:p>
        </p:txBody>
      </p:sp>
      <p:sp>
        <p:nvSpPr>
          <p:cNvPr id="8" name="TextBox 7"/>
          <p:cNvSpPr txBox="1"/>
          <p:nvPr/>
        </p:nvSpPr>
        <p:spPr>
          <a:xfrm rot="16200000">
            <a:off x="2252418" y="3885436"/>
            <a:ext cx="619080" cy="323165"/>
          </a:xfrm>
          <a:prstGeom prst="rect">
            <a:avLst/>
          </a:prstGeom>
          <a:noFill/>
        </p:spPr>
        <p:txBody>
          <a:bodyPr wrap="none" rtlCol="0">
            <a:spAutoFit/>
          </a:bodyPr>
          <a:lstStyle/>
          <a:p>
            <a:r>
              <a:rPr lang="en-US" sz="1500" dirty="0">
                <a:solidFill>
                  <a:srgbClr val="F3F5FF"/>
                </a:solidFill>
                <a:latin typeface="Gill Sans MT"/>
                <a:cs typeface="Gill Sans MT"/>
              </a:rPr>
              <a:t>$3.28</a:t>
            </a:r>
          </a:p>
        </p:txBody>
      </p:sp>
      <p:sp>
        <p:nvSpPr>
          <p:cNvPr id="9" name="TextBox 8"/>
          <p:cNvSpPr txBox="1"/>
          <p:nvPr/>
        </p:nvSpPr>
        <p:spPr>
          <a:xfrm rot="16200000">
            <a:off x="2957803" y="4466583"/>
            <a:ext cx="619080" cy="323165"/>
          </a:xfrm>
          <a:prstGeom prst="rect">
            <a:avLst/>
          </a:prstGeom>
          <a:noFill/>
        </p:spPr>
        <p:txBody>
          <a:bodyPr wrap="none" rtlCol="0">
            <a:spAutoFit/>
          </a:bodyPr>
          <a:lstStyle/>
          <a:p>
            <a:r>
              <a:rPr lang="en-US" sz="1500" dirty="0">
                <a:solidFill>
                  <a:srgbClr val="F3F5FF"/>
                </a:solidFill>
                <a:latin typeface="Gill Sans MT"/>
                <a:cs typeface="Gill Sans MT"/>
              </a:rPr>
              <a:t>$1.90</a:t>
            </a:r>
          </a:p>
        </p:txBody>
      </p:sp>
      <p:sp>
        <p:nvSpPr>
          <p:cNvPr id="11" name="Rectangle 10"/>
          <p:cNvSpPr/>
          <p:nvPr/>
        </p:nvSpPr>
        <p:spPr>
          <a:xfrm>
            <a:off x="53266" y="5424812"/>
            <a:ext cx="2070717" cy="57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2" name="Chart 11"/>
          <p:cNvGraphicFramePr/>
          <p:nvPr>
            <p:extLst/>
          </p:nvPr>
        </p:nvGraphicFramePr>
        <p:xfrm>
          <a:off x="672548" y="1389772"/>
          <a:ext cx="8063948" cy="4695411"/>
        </p:xfrm>
        <a:graphic>
          <a:graphicData uri="http://schemas.openxmlformats.org/drawingml/2006/chart">
            <c:chart xmlns:c="http://schemas.openxmlformats.org/drawingml/2006/chart" xmlns:r="http://schemas.openxmlformats.org/officeDocument/2006/relationships" r:id="rId3"/>
          </a:graphicData>
        </a:graphic>
      </p:graphicFrame>
      <p:sp>
        <p:nvSpPr>
          <p:cNvPr id="13" name="Rounded Rectangular Callout 12"/>
          <p:cNvSpPr/>
          <p:nvPr/>
        </p:nvSpPr>
        <p:spPr>
          <a:xfrm>
            <a:off x="3553686" y="2202966"/>
            <a:ext cx="1714500" cy="800100"/>
          </a:xfrm>
          <a:prstGeom prst="wedgeRoundRectCallout">
            <a:avLst>
              <a:gd name="adj1" fmla="val -69783"/>
              <a:gd name="adj2" fmla="val 38615"/>
              <a:gd name="adj3" fmla="val 16667"/>
            </a:avLst>
          </a:prstGeom>
          <a:ln>
            <a:solidFill>
              <a:schemeClr val="tx2">
                <a:lumMod val="75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Gill Sans MT" pitchFamily="34" charset="0"/>
              </a:rPr>
              <a:t>No change in soft costs between 2010 and 2012</a:t>
            </a:r>
          </a:p>
        </p:txBody>
      </p:sp>
      <p:sp>
        <p:nvSpPr>
          <p:cNvPr id="14" name="Rounded Rectangular Callout 13"/>
          <p:cNvSpPr/>
          <p:nvPr/>
        </p:nvSpPr>
        <p:spPr>
          <a:xfrm>
            <a:off x="5314039" y="2793299"/>
            <a:ext cx="1714500" cy="800100"/>
          </a:xfrm>
          <a:prstGeom prst="wedgeRoundRectCallout">
            <a:avLst>
              <a:gd name="adj1" fmla="val -69783"/>
              <a:gd name="adj2" fmla="val 83142"/>
              <a:gd name="adj3" fmla="val 16667"/>
            </a:avLst>
          </a:prstGeom>
          <a:ln>
            <a:solidFill>
              <a:schemeClr val="tx2">
                <a:lumMod val="75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Gill Sans MT" pitchFamily="34" charset="0"/>
              </a:rPr>
              <a:t>Soft costs remain nearly 2/3s of installed cost</a:t>
            </a:r>
          </a:p>
        </p:txBody>
      </p:sp>
    </p:spTree>
    <p:extLst>
      <p:ext uri="{BB962C8B-B14F-4D97-AF65-F5344CB8AC3E}">
        <p14:creationId xmlns:p14="http://schemas.microsoft.com/office/powerpoint/2010/main" val="83517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7307189" y="2658148"/>
            <a:ext cx="1106094" cy="804198"/>
          </a:xfrm>
          <a:prstGeom prst="rect">
            <a:avLst/>
          </a:prstGeom>
        </p:spPr>
      </p:pic>
      <p:sp>
        <p:nvSpPr>
          <p:cNvPr id="21" name="Arrow: Down 20"/>
          <p:cNvSpPr/>
          <p:nvPr/>
        </p:nvSpPr>
        <p:spPr>
          <a:xfrm rot="10800000">
            <a:off x="7222799" y="3064542"/>
            <a:ext cx="470484" cy="539322"/>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Diagram 6"/>
          <p:cNvGraphicFramePr/>
          <p:nvPr>
            <p:extLst/>
          </p:nvPr>
        </p:nvGraphicFramePr>
        <p:xfrm>
          <a:off x="561146" y="1845399"/>
          <a:ext cx="8113507" cy="4310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Arrow: Down 10"/>
          <p:cNvSpPr/>
          <p:nvPr/>
        </p:nvSpPr>
        <p:spPr>
          <a:xfrm>
            <a:off x="1089863" y="4897310"/>
            <a:ext cx="470484" cy="539322"/>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p:cNvSpPr/>
          <p:nvPr/>
        </p:nvSpPr>
        <p:spPr>
          <a:xfrm rot="10800000">
            <a:off x="3285246" y="2516101"/>
            <a:ext cx="470484" cy="539322"/>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peech Bubble: Oval 15"/>
          <p:cNvSpPr/>
          <p:nvPr/>
        </p:nvSpPr>
        <p:spPr>
          <a:xfrm>
            <a:off x="5886838" y="4263041"/>
            <a:ext cx="1420351" cy="957888"/>
          </a:xfrm>
          <a:prstGeom prst="wedgeEllipseCallout">
            <a:avLst>
              <a:gd name="adj1" fmla="val -61299"/>
              <a:gd name="adj2" fmla="val 11887"/>
            </a:avLst>
          </a:prstGeom>
          <a:solidFill>
            <a:schemeClr val="bg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is a good deal!</a:t>
            </a:r>
          </a:p>
        </p:txBody>
      </p:sp>
      <p:sp>
        <p:nvSpPr>
          <p:cNvPr id="19" name="Rectangle 18"/>
          <p:cNvSpPr/>
          <p:nvPr/>
        </p:nvSpPr>
        <p:spPr>
          <a:xfrm>
            <a:off x="561147" y="1383734"/>
            <a:ext cx="8113507" cy="923330"/>
          </a:xfrm>
          <a:prstGeom prst="rect">
            <a:avLst/>
          </a:prstGeom>
        </p:spPr>
        <p:txBody>
          <a:bodyPr wrap="square">
            <a:spAutoFit/>
          </a:bodyPr>
          <a:lstStyle/>
          <a:p>
            <a:pPr indent="-228600"/>
            <a:r>
              <a:rPr lang="en-US" dirty="0"/>
              <a:t>Streamlining local regulatory processes can reduce the cost of a typical system by </a:t>
            </a:r>
            <a:r>
              <a:rPr lang="en-US" b="1" dirty="0">
                <a:solidFill>
                  <a:schemeClr val="accent6">
                    <a:lumMod val="75000"/>
                  </a:schemeClr>
                </a:solidFill>
              </a:rPr>
              <a:t>$2,500</a:t>
            </a:r>
            <a:r>
              <a:rPr lang="en-US" dirty="0"/>
              <a:t>.</a:t>
            </a:r>
            <a:r>
              <a:rPr lang="en-US" b="1" dirty="0">
                <a:solidFill>
                  <a:schemeClr val="accent6">
                    <a:lumMod val="75000"/>
                  </a:schemeClr>
                </a:solidFill>
              </a:rPr>
              <a:t> </a:t>
            </a:r>
            <a:r>
              <a:rPr lang="en-US" dirty="0"/>
              <a:t>Onerous permitting procedures, for instance, can add </a:t>
            </a:r>
            <a:r>
              <a:rPr lang="en-US" b="1" dirty="0">
                <a:solidFill>
                  <a:srgbClr val="FF0000"/>
                </a:solidFill>
              </a:rPr>
              <a:t>$700 </a:t>
            </a:r>
            <a:r>
              <a:rPr lang="en-US" dirty="0"/>
              <a:t>to the installed cost.</a:t>
            </a:r>
          </a:p>
        </p:txBody>
      </p:sp>
      <p:pic>
        <p:nvPicPr>
          <p:cNvPr id="22" name="Picture 21"/>
          <p:cNvPicPr>
            <a:picLocks noChangeAspect="1"/>
          </p:cNvPicPr>
          <p:nvPr/>
        </p:nvPicPr>
        <p:blipFill>
          <a:blip r:embed="rId9"/>
          <a:stretch>
            <a:fillRect/>
          </a:stretch>
        </p:blipFill>
        <p:spPr>
          <a:xfrm>
            <a:off x="4916642" y="4395217"/>
            <a:ext cx="1086571" cy="1086571"/>
          </a:xfrm>
          <a:prstGeom prst="rect">
            <a:avLst/>
          </a:prstGeom>
        </p:spPr>
      </p:pic>
      <p:pic>
        <p:nvPicPr>
          <p:cNvPr id="23" name="Picture 22"/>
          <p:cNvPicPr>
            <a:picLocks noChangeAspect="1"/>
          </p:cNvPicPr>
          <p:nvPr/>
        </p:nvPicPr>
        <p:blipFill>
          <a:blip r:embed="rId10"/>
          <a:stretch>
            <a:fillRect/>
          </a:stretch>
        </p:blipFill>
        <p:spPr>
          <a:xfrm>
            <a:off x="755643" y="4263041"/>
            <a:ext cx="1138925" cy="822495"/>
          </a:xfrm>
          <a:prstGeom prst="rect">
            <a:avLst/>
          </a:prstGeom>
        </p:spPr>
      </p:pic>
      <p:pic>
        <p:nvPicPr>
          <p:cNvPr id="24" name="Picture 23"/>
          <p:cNvPicPr>
            <a:picLocks noChangeAspect="1"/>
          </p:cNvPicPr>
          <p:nvPr/>
        </p:nvPicPr>
        <p:blipFill>
          <a:blip r:embed="rId10"/>
          <a:stretch>
            <a:fillRect/>
          </a:stretch>
        </p:blipFill>
        <p:spPr>
          <a:xfrm>
            <a:off x="2925144" y="2879824"/>
            <a:ext cx="1138925" cy="822495"/>
          </a:xfrm>
          <a:prstGeom prst="rect">
            <a:avLst/>
          </a:prstGeom>
        </p:spPr>
      </p:pic>
      <p:sp>
        <p:nvSpPr>
          <p:cNvPr id="20" name="Arrow: Down 19"/>
          <p:cNvSpPr/>
          <p:nvPr/>
        </p:nvSpPr>
        <p:spPr>
          <a:xfrm rot="10800000">
            <a:off x="5456902" y="4937686"/>
            <a:ext cx="546310" cy="544101"/>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2"/>
          <p:cNvSpPr>
            <a:spLocks noGrp="1"/>
          </p:cNvSpPr>
          <p:nvPr>
            <p:ph type="title"/>
          </p:nvPr>
        </p:nvSpPr>
        <p:spPr>
          <a:xfrm>
            <a:off x="526018" y="402425"/>
            <a:ext cx="7273924" cy="992783"/>
          </a:xfrm>
        </p:spPr>
        <p:txBody>
          <a:bodyPr>
            <a:noAutofit/>
          </a:bodyPr>
          <a:lstStyle/>
          <a:p>
            <a:r>
              <a:rPr lang="en-US" sz="3600" b="0" dirty="0">
                <a:solidFill>
                  <a:srgbClr val="58595B"/>
                </a:solidFill>
                <a:latin typeface="BrownPro" panose="02010804010101010102" pitchFamily="50" charset="0"/>
              </a:rPr>
              <a:t>Benefits of Reducing Soft Costs</a:t>
            </a:r>
          </a:p>
        </p:txBody>
      </p:sp>
      <p:sp>
        <p:nvSpPr>
          <p:cNvPr id="17" name="Text Placeholder 3">
            <a:extLst>
              <a:ext uri="{FF2B5EF4-FFF2-40B4-BE49-F238E27FC236}">
                <a16:creationId xmlns:a16="http://schemas.microsoft.com/office/drawing/2014/main" id="{E95A66F0-B275-47B1-9C17-422C5FD2379E}"/>
              </a:ext>
            </a:extLst>
          </p:cNvPr>
          <p:cNvSpPr txBox="1">
            <a:spLocks/>
          </p:cNvSpPr>
          <p:nvPr/>
        </p:nvSpPr>
        <p:spPr>
          <a:xfrm>
            <a:off x="1596309" y="6486525"/>
            <a:ext cx="6384925" cy="357188"/>
          </a:xfrm>
        </p:spPr>
        <p:txBody>
          <a:bodyPr anchor="ctr">
            <a:normAutofit/>
          </a:bodyPr>
          <a:lstStyle>
            <a:lvl1pPr marL="0" indent="0" algn="l" defTabSz="685800" rtl="0" eaLnBrk="1" latinLnBrk="0" hangingPunct="1">
              <a:lnSpc>
                <a:spcPct val="90000"/>
              </a:lnSpc>
              <a:spcBef>
                <a:spcPts val="750"/>
              </a:spcBef>
              <a:buFont typeface="Arial" panose="020B0604020202020204" pitchFamily="34" charset="0"/>
              <a:buNone/>
              <a:defRPr sz="900" b="0" i="0" kern="1200" baseline="0">
                <a:solidFill>
                  <a:schemeClr val="tx1"/>
                </a:solidFill>
                <a:latin typeface="Gill Sans MT"/>
                <a:ea typeface="+mn-ea"/>
                <a:cs typeface="Gill Sans MT"/>
              </a:defRPr>
            </a:lvl1pPr>
            <a:lvl2pPr marL="3429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Sources: LBNL, IREC</a:t>
            </a:r>
          </a:p>
        </p:txBody>
      </p:sp>
    </p:spTree>
    <p:extLst>
      <p:ext uri="{BB962C8B-B14F-4D97-AF65-F5344CB8AC3E}">
        <p14:creationId xmlns:p14="http://schemas.microsoft.com/office/powerpoint/2010/main" val="99405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14572" y="1282143"/>
            <a:ext cx="8342141" cy="3919864"/>
          </a:xfrm>
        </p:spPr>
        <p:txBody>
          <a:bodyPr/>
          <a:lstStyle/>
          <a:p>
            <a:pPr marL="0" indent="0">
              <a:lnSpc>
                <a:spcPct val="100000"/>
              </a:lnSpc>
              <a:spcAft>
                <a:spcPts val="600"/>
              </a:spcAft>
              <a:buNone/>
            </a:pPr>
            <a:r>
              <a:rPr lang="en-US" sz="1800" b="1" dirty="0"/>
              <a:t>Support American businesses</a:t>
            </a:r>
          </a:p>
          <a:p>
            <a:pPr marL="628650" lvl="1" indent="-285750">
              <a:lnSpc>
                <a:spcPct val="100000"/>
              </a:lnSpc>
              <a:spcAft>
                <a:spcPts val="600"/>
              </a:spcAft>
              <a:buFont typeface="Wingdings" panose="05000000000000000000" pitchFamily="2" charset="2"/>
              <a:buChar char="q"/>
            </a:pPr>
            <a:r>
              <a:rPr lang="en-US" sz="1800" dirty="0"/>
              <a:t>8,601 U.S. businesses comprise the solar value chain. All but a handful are small businesses.</a:t>
            </a:r>
          </a:p>
          <a:p>
            <a:pPr marL="628650" lvl="1" indent="-285750">
              <a:lnSpc>
                <a:spcPct val="100000"/>
              </a:lnSpc>
              <a:spcAft>
                <a:spcPts val="600"/>
              </a:spcAft>
              <a:buFont typeface="Wingdings" panose="05000000000000000000" pitchFamily="2" charset="2"/>
              <a:buChar char="q"/>
            </a:pPr>
            <a:r>
              <a:rPr lang="en-US" sz="1800" dirty="0"/>
              <a:t>Installers avoid multiple jurisdictions in their service areas based on onerous permitting.</a:t>
            </a:r>
          </a:p>
          <a:p>
            <a:pPr marL="0" indent="0">
              <a:lnSpc>
                <a:spcPct val="100000"/>
              </a:lnSpc>
              <a:spcAft>
                <a:spcPts val="600"/>
              </a:spcAft>
              <a:buNone/>
            </a:pPr>
            <a:r>
              <a:rPr lang="en-US" sz="1800" b="1" dirty="0"/>
              <a:t>Create American jobs</a:t>
            </a:r>
          </a:p>
          <a:p>
            <a:pPr marL="628650" lvl="1" indent="-285750">
              <a:lnSpc>
                <a:spcPct val="100000"/>
              </a:lnSpc>
              <a:spcAft>
                <a:spcPts val="600"/>
              </a:spcAft>
              <a:buFont typeface="Wingdings" panose="05000000000000000000" pitchFamily="2" charset="2"/>
              <a:buChar char="q"/>
            </a:pPr>
            <a:r>
              <a:rPr lang="en-US" sz="1800" dirty="0"/>
              <a:t>There are over </a:t>
            </a:r>
            <a:r>
              <a:rPr lang="en-US" sz="1800" b="1" dirty="0"/>
              <a:t>250,271 solar workers</a:t>
            </a:r>
            <a:r>
              <a:rPr lang="en-US" sz="1800" dirty="0"/>
              <a:t> in the U.S. </a:t>
            </a:r>
          </a:p>
          <a:p>
            <a:pPr marL="628650" lvl="1" indent="-285750">
              <a:lnSpc>
                <a:spcPct val="100000"/>
              </a:lnSpc>
              <a:spcAft>
                <a:spcPts val="600"/>
              </a:spcAft>
              <a:buFont typeface="Wingdings" panose="05000000000000000000" pitchFamily="2" charset="2"/>
              <a:buChar char="q"/>
            </a:pPr>
            <a:r>
              <a:rPr lang="en-US" sz="1800" dirty="0"/>
              <a:t>Solar jobs have increased by 168% since 2010.</a:t>
            </a:r>
          </a:p>
          <a:p>
            <a:pPr lvl="1"/>
            <a:endParaRPr lang="en-US" sz="1800" dirty="0"/>
          </a:p>
        </p:txBody>
      </p:sp>
      <p:sp>
        <p:nvSpPr>
          <p:cNvPr id="3" name="Title 2"/>
          <p:cNvSpPr>
            <a:spLocks noGrp="1"/>
          </p:cNvSpPr>
          <p:nvPr>
            <p:ph type="title"/>
          </p:nvPr>
        </p:nvSpPr>
        <p:spPr>
          <a:xfrm>
            <a:off x="526018" y="402425"/>
            <a:ext cx="7273924" cy="992783"/>
          </a:xfrm>
        </p:spPr>
        <p:txBody>
          <a:bodyPr>
            <a:noAutofit/>
          </a:bodyPr>
          <a:lstStyle/>
          <a:p>
            <a:r>
              <a:rPr lang="en-US" sz="3600" b="0" dirty="0">
                <a:solidFill>
                  <a:srgbClr val="58595B"/>
                </a:solidFill>
                <a:latin typeface="BrownPro" panose="02010804010101010102" pitchFamily="50" charset="0"/>
              </a:rPr>
              <a:t>Benefits of Reducing Soft Costs</a:t>
            </a:r>
          </a:p>
        </p:txBody>
      </p:sp>
      <p:sp>
        <p:nvSpPr>
          <p:cNvPr id="4" name="Text Placeholder 3"/>
          <p:cNvSpPr>
            <a:spLocks noGrp="1"/>
          </p:cNvSpPr>
          <p:nvPr>
            <p:ph type="body" sz="quarter" idx="10"/>
          </p:nvPr>
        </p:nvSpPr>
        <p:spPr>
          <a:xfrm>
            <a:off x="1773447" y="6500812"/>
            <a:ext cx="6384925" cy="357188"/>
          </a:xfrm>
        </p:spPr>
        <p:txBody>
          <a:bodyPr/>
          <a:lstStyle/>
          <a:p>
            <a:r>
              <a:rPr lang="en-US" dirty="0"/>
              <a:t>Sources: Clean Power Finance (Spruce); The Solar Foundation</a:t>
            </a:r>
          </a:p>
        </p:txBody>
      </p:sp>
      <p:grpSp>
        <p:nvGrpSpPr>
          <p:cNvPr id="16" name="Group 15"/>
          <p:cNvGrpSpPr/>
          <p:nvPr/>
        </p:nvGrpSpPr>
        <p:grpSpPr>
          <a:xfrm>
            <a:off x="914609" y="4715220"/>
            <a:ext cx="6885333" cy="2224182"/>
            <a:chOff x="914818" y="3852776"/>
            <a:chExt cx="7243763" cy="2490873"/>
          </a:xfrm>
        </p:grpSpPr>
        <p:graphicFrame>
          <p:nvGraphicFramePr>
            <p:cNvPr id="6" name="Diagram 5"/>
            <p:cNvGraphicFramePr/>
            <p:nvPr>
              <p:extLst/>
            </p:nvPr>
          </p:nvGraphicFramePr>
          <p:xfrm>
            <a:off x="914818" y="3852776"/>
            <a:ext cx="7243763" cy="2490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1157077" y="3852776"/>
              <a:ext cx="697514" cy="643859"/>
            </a:xfrm>
            <a:prstGeom prst="rect">
              <a:avLst/>
            </a:prstGeom>
          </p:spPr>
        </p:pic>
        <p:pic>
          <p:nvPicPr>
            <p:cNvPr id="8" name="Picture 7"/>
            <p:cNvPicPr>
              <a:picLocks noChangeAspect="1"/>
            </p:cNvPicPr>
            <p:nvPr/>
          </p:nvPicPr>
          <p:blipFill>
            <a:blip r:embed="rId8"/>
            <a:stretch>
              <a:fillRect/>
            </a:stretch>
          </p:blipFill>
          <p:spPr>
            <a:xfrm>
              <a:off x="6261939" y="4158024"/>
              <a:ext cx="366829" cy="338611"/>
            </a:xfrm>
            <a:prstGeom prst="rect">
              <a:avLst/>
            </a:prstGeom>
          </p:spPr>
        </p:pic>
        <p:pic>
          <p:nvPicPr>
            <p:cNvPr id="9" name="Picture 8"/>
            <p:cNvPicPr>
              <a:picLocks noChangeAspect="1"/>
            </p:cNvPicPr>
            <p:nvPr/>
          </p:nvPicPr>
          <p:blipFill>
            <a:blip r:embed="rId8"/>
            <a:stretch>
              <a:fillRect/>
            </a:stretch>
          </p:blipFill>
          <p:spPr>
            <a:xfrm>
              <a:off x="3730580" y="4030562"/>
              <a:ext cx="504913" cy="466073"/>
            </a:xfrm>
            <a:prstGeom prst="rect">
              <a:avLst/>
            </a:prstGeom>
          </p:spPr>
        </p:pic>
        <p:pic>
          <p:nvPicPr>
            <p:cNvPr id="10" name="Picture 9"/>
            <p:cNvPicPr>
              <a:picLocks noChangeAspect="1"/>
            </p:cNvPicPr>
            <p:nvPr/>
          </p:nvPicPr>
          <p:blipFill>
            <a:blip r:embed="rId9"/>
            <a:stretch>
              <a:fillRect/>
            </a:stretch>
          </p:blipFill>
          <p:spPr>
            <a:xfrm>
              <a:off x="4427651" y="3852776"/>
              <a:ext cx="1181652" cy="1181652"/>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r="51280" b="46695"/>
            <a:stretch/>
          </p:blipFill>
          <p:spPr>
            <a:xfrm rot="10800000" flipH="1" flipV="1">
              <a:off x="2234003" y="4273114"/>
              <a:ext cx="577088" cy="590247"/>
            </a:xfrm>
            <a:prstGeom prst="rect">
              <a:avLst/>
            </a:prstGeom>
          </p:spPr>
        </p:pic>
        <p:pic>
          <p:nvPicPr>
            <p:cNvPr id="15" name="Picture 14"/>
            <p:cNvPicPr>
              <a:picLocks noChangeAspect="1"/>
            </p:cNvPicPr>
            <p:nvPr/>
          </p:nvPicPr>
          <p:blipFill>
            <a:blip r:embed="rId11"/>
            <a:stretch>
              <a:fillRect/>
            </a:stretch>
          </p:blipFill>
          <p:spPr>
            <a:xfrm>
              <a:off x="7159154" y="4378423"/>
              <a:ext cx="753033" cy="547501"/>
            </a:xfrm>
            <a:prstGeom prst="rect">
              <a:avLst/>
            </a:prstGeom>
          </p:spPr>
        </p:pic>
      </p:grpSp>
    </p:spTree>
    <p:extLst>
      <p:ext uri="{BB962C8B-B14F-4D97-AF65-F5344CB8AC3E}">
        <p14:creationId xmlns:p14="http://schemas.microsoft.com/office/powerpoint/2010/main" val="117765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ol Smart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Smart_template2" id="{C7E2D73C-9E24-2649-BB69-067D97C996C3}" vid="{B6FE8A13-24E8-8143-A77F-062753599467}"/>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unshot White">
    <a:dk1>
      <a:srgbClr val="181300"/>
    </a:dk1>
    <a:lt1>
      <a:srgbClr val="F3F5FF"/>
    </a:lt1>
    <a:dk2>
      <a:srgbClr val="6B737B"/>
    </a:dk2>
    <a:lt2>
      <a:srgbClr val="EFA029"/>
    </a:lt2>
    <a:accent1>
      <a:srgbClr val="ED7A2C"/>
    </a:accent1>
    <a:accent2>
      <a:srgbClr val="E5002D"/>
    </a:accent2>
    <a:accent3>
      <a:srgbClr val="FBCE22"/>
    </a:accent3>
    <a:accent4>
      <a:srgbClr val="009FC2"/>
    </a:accent4>
    <a:accent5>
      <a:srgbClr val="00AB8D"/>
    </a:accent5>
    <a:accent6>
      <a:srgbClr val="F3F5FF"/>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SolSmart_template_final3</Template>
  <TotalTime>0</TotalTime>
  <Words>3479</Words>
  <Application>Microsoft Office PowerPoint</Application>
  <PresentationFormat>On-screen Show (4:3)</PresentationFormat>
  <Paragraphs>1193</Paragraphs>
  <Slides>51</Slides>
  <Notes>30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Arial</vt:lpstr>
      <vt:lpstr>BrownPro</vt:lpstr>
      <vt:lpstr>BrownPro Light</vt:lpstr>
      <vt:lpstr>Calibri</vt:lpstr>
      <vt:lpstr>Calibri Light</vt:lpstr>
      <vt:lpstr>Courier New</vt:lpstr>
      <vt:lpstr>Gill Sans MT</vt:lpstr>
      <vt:lpstr>Mangal</vt:lpstr>
      <vt:lpstr>Verdana</vt:lpstr>
      <vt:lpstr>Wingdings</vt:lpstr>
      <vt:lpstr>Sol Smart </vt:lpstr>
      <vt:lpstr>Retrospect</vt:lpstr>
      <vt:lpstr>PowerPoint Presentation</vt:lpstr>
      <vt:lpstr>Common Barriers to Solar</vt:lpstr>
      <vt:lpstr>The Cost of Solar PV</vt:lpstr>
      <vt:lpstr>The Cost of Solar in the US</vt:lpstr>
      <vt:lpstr>The Cost of Solar in the US</vt:lpstr>
      <vt:lpstr>The Cost of Solar in the US</vt:lpstr>
      <vt:lpstr>The Cost of Solar in the US</vt:lpstr>
      <vt:lpstr>Benefits of Reducing Soft Costs</vt:lpstr>
      <vt:lpstr>Benefits of Reducing Soft Costs</vt:lpstr>
      <vt:lpstr>Solar Means Jobs</vt:lpstr>
      <vt:lpstr>Takeaways</vt:lpstr>
      <vt:lpstr>PowerPoint Presentation</vt:lpstr>
      <vt:lpstr>SolSmart Goals &amp; Overview</vt:lpstr>
      <vt:lpstr>Program Structure</vt:lpstr>
      <vt:lpstr>PowerPoint Presentation</vt:lpstr>
      <vt:lpstr>SolSmart Criteria</vt:lpstr>
      <vt:lpstr>SolSmart Criteria</vt:lpstr>
      <vt:lpstr>Permitting Example (P-1)</vt:lpstr>
      <vt:lpstr>SolSmart Criteria</vt:lpstr>
      <vt:lpstr>Planning, Zoning, &amp; Development Regulations Action (PZD-4)</vt:lpstr>
      <vt:lpstr>SolSmart Criteria</vt:lpstr>
      <vt:lpstr>SolSmart Criteria</vt:lpstr>
      <vt:lpstr>Special Focus Example (I-1)</vt:lpstr>
      <vt:lpstr>Special Focus Example (SR-2)</vt:lpstr>
      <vt:lpstr>Special Focus Example (CE-4)</vt:lpstr>
      <vt:lpstr>PowerPoint Presentation</vt:lpstr>
      <vt:lpstr>Don’t have jurisdiction?</vt:lpstr>
      <vt:lpstr>SolSmart Designation</vt:lpstr>
      <vt:lpstr>SolSmart Participants</vt:lpstr>
      <vt:lpstr>No-Cost Technical Assistance</vt:lpstr>
      <vt:lpstr>PowerPoint Presentation</vt:lpstr>
      <vt:lpstr>SolSmart Advisors</vt:lpstr>
      <vt:lpstr>SolSmart Advisors</vt:lpstr>
      <vt:lpstr>Peer Mentor Network</vt:lpstr>
      <vt:lpstr>Q &amp; A</vt:lpstr>
      <vt:lpstr>Municipal Collaboration to Become SolSmart </vt:lpstr>
      <vt:lpstr>The Greenest Region Compact </vt:lpstr>
      <vt:lpstr>PowerPoint Presentation</vt:lpstr>
      <vt:lpstr>GRC Sustainability</vt:lpstr>
      <vt:lpstr>GRC Framework  aligns with SolSmart</vt:lpstr>
      <vt:lpstr>MMC as SolSmart Advisor</vt:lpstr>
      <vt:lpstr>Addressing Tasks Collaboratively</vt:lpstr>
      <vt:lpstr>PowerPoint Presentation</vt:lpstr>
      <vt:lpstr>PowerPoint Presentation</vt:lpstr>
      <vt:lpstr>MMC SolSmart Communities</vt:lpstr>
      <vt:lpstr>Schaumburg SolSmart Silver</vt:lpstr>
      <vt:lpstr>PowerPoint Presentation</vt:lpstr>
      <vt:lpstr>   </vt:lpstr>
      <vt:lpstr>Will County SolSmart Gold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SPARC TAP Team</dc:title>
  <dc:creator>Philip Haddix</dc:creator>
  <cp:lastModifiedBy>Nicola Brown</cp:lastModifiedBy>
  <cp:revision>460</cp:revision>
  <cp:lastPrinted>2016-03-07T14:06:07Z</cp:lastPrinted>
  <dcterms:created xsi:type="dcterms:W3CDTF">2015-10-19T11:42:00Z</dcterms:created>
  <dcterms:modified xsi:type="dcterms:W3CDTF">2018-09-06T18:47:45Z</dcterms:modified>
</cp:coreProperties>
</file>